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  <p:sldMasterId id="2147483780" r:id="rId3"/>
    <p:sldMasterId id="2147483768" r:id="rId4"/>
    <p:sldMasterId id="2147483720" r:id="rId5"/>
    <p:sldMasterId id="2147483732" r:id="rId6"/>
    <p:sldMasterId id="2147483744" r:id="rId7"/>
    <p:sldMasterId id="2147483756" r:id="rId8"/>
  </p:sldMasterIdLst>
  <p:notesMasterIdLst>
    <p:notesMasterId r:id="rId33"/>
  </p:notesMasterIdLst>
  <p:sldIdLst>
    <p:sldId id="256" r:id="rId9"/>
    <p:sldId id="257" r:id="rId10"/>
    <p:sldId id="335" r:id="rId11"/>
    <p:sldId id="276" r:id="rId12"/>
    <p:sldId id="277" r:id="rId13"/>
    <p:sldId id="351" r:id="rId14"/>
    <p:sldId id="352" r:id="rId15"/>
    <p:sldId id="284" r:id="rId16"/>
    <p:sldId id="488" r:id="rId17"/>
    <p:sldId id="261" r:id="rId18"/>
    <p:sldId id="262" r:id="rId19"/>
    <p:sldId id="286" r:id="rId20"/>
    <p:sldId id="529" r:id="rId21"/>
    <p:sldId id="268" r:id="rId22"/>
    <p:sldId id="530" r:id="rId23"/>
    <p:sldId id="289" r:id="rId24"/>
    <p:sldId id="287" r:id="rId25"/>
    <p:sldId id="280" r:id="rId26"/>
    <p:sldId id="281" r:id="rId27"/>
    <p:sldId id="288" r:id="rId28"/>
    <p:sldId id="541" r:id="rId29"/>
    <p:sldId id="546" r:id="rId30"/>
    <p:sldId id="547" r:id="rId31"/>
    <p:sldId id="548" r:id="rId3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Porecca" initials="" lastIdx="12" clrIdx="0"/>
  <p:cmAuthor id="1" name="Taylor Carito" initials="TC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388A"/>
    <a:srgbClr val="F47523"/>
    <a:srgbClr val="B82952"/>
    <a:srgbClr val="C5EDFB"/>
    <a:srgbClr val="20BEC7"/>
    <a:srgbClr val="0064A8"/>
    <a:srgbClr val="36AC52"/>
    <a:srgbClr val="F0B71B"/>
    <a:srgbClr val="0B2848"/>
    <a:srgbClr val="7FB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5" autoAdjust="0"/>
    <p:restoredTop sz="95639"/>
  </p:normalViewPr>
  <p:slideViewPr>
    <p:cSldViewPr snapToGrid="0" snapToObjects="1">
      <p:cViewPr varScale="1">
        <p:scale>
          <a:sx n="60" d="100"/>
          <a:sy n="60" d="100"/>
        </p:scale>
        <p:origin x="106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EE29B-F128-3745-811B-AFBAD951D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9253D-D266-E54E-BF52-A3340E996CE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2813EF-3C37-1A4D-8D0C-E0C07A909077}" type="datetimeFigureOut">
              <a:rPr lang="en-US"/>
              <a:pPr>
                <a:defRPr/>
              </a:pPr>
              <a:t>8/29/2020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2A14A43-9B37-DE4C-9556-4C70F1E60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C522E48-879F-2247-AF03-046B41CDD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CBC6D-29F3-254A-9461-B6F8B464BA8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EE2FE-6ED8-0E43-B230-5F99BEFE1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C27D03-D549-EC41-A7AC-E5CE12C82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2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AA13B348-0F1C-504F-B238-8308D03107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46520268-FEA7-1A45-B639-C6150D1A6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8DE40-760A-E24C-8219-203368E03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76C94-8B8B-5543-A8D6-9DBB167EE0D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AAFC917-A9B0-2241-9958-563F5F1C72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25832E4B-D93D-1A4B-B1A2-E4E1E7452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3CD67-DA1D-B04A-83E1-0FDC445DB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4DCCA-8E1F-CD4C-A618-B1C64921C4B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E038B9E0-B4FA-8642-A638-F5CB28B8CB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EB5D192-9CD3-6B48-908E-AC7F73699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3CD67-DA1D-B04A-83E1-0FDC445DB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8F1954-D8F2-8F4F-A754-150B62E3CAF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BF172C18-52D9-AC40-941C-15FC7AED38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B146E125-7364-8B4E-BE5D-FC5C35420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32373-DB28-AF49-AA31-F536442FE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B580FA-602B-9E42-8A7B-D32FC8E9885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27D75104-84B0-B74E-B62A-7833E19CB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3F9CC665-FF69-674E-9765-F83FDFCAC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FDF765-9FE0-7245-90AA-712984072FC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98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27D75104-84B0-B74E-B62A-7833E19CB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3F9CC665-FF69-674E-9765-F83FDFCAC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FDF765-9FE0-7245-90AA-712984072F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36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2DBCE7CE-4FB3-EC47-A578-0613257B5C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264848F7-033A-B04C-B531-DF692AA9B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2475B7-EFD8-B142-A5A3-2EFF040EB14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1EB021EB-2677-6D47-92C2-101E3AF02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DA16D805-5C18-384F-84D7-1EC835E32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59CE97-E3B5-164F-B235-0AB85E60AF9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5C451822-43C1-9549-ABB8-27CB3934E7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05362DDE-44D0-924F-9D3F-0236BB55A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261099-8365-D24D-A0A0-273B093A2B9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5C451822-43C1-9549-ABB8-27CB3934E7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05362DDE-44D0-924F-9D3F-0236BB55A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01759-E163-184E-BA1D-475C8EDAF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261099-8365-D24D-A0A0-273B093A2B9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67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52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907614F-C7A8-CC48-9FD3-27C3FDC52A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A50CE80-F1CE-EC41-B75C-19BC67185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E2DE6-E35B-3648-9679-0E59B1519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B45003-A6E5-F24C-8216-19BDDC5E5AA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48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Audio support is currently available for Diagnostic items at these levels:</a:t>
            </a:r>
            <a:endParaRPr lang="en-US" sz="22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Mathematics: </a:t>
            </a:r>
            <a:r>
              <a:rPr lang="en-US" sz="2200" dirty="0">
                <a:solidFill>
                  <a:schemeClr val="tx1"/>
                </a:solidFill>
              </a:rPr>
              <a:t>Grades K–5</a:t>
            </a:r>
            <a:endParaRPr lang="en-US" sz="2200" dirty="0">
              <a:solidFill>
                <a:schemeClr val="tx1"/>
              </a:solidFill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Phonics: </a:t>
            </a:r>
            <a:r>
              <a:rPr lang="en-US" sz="2200" dirty="0">
                <a:solidFill>
                  <a:schemeClr val="tx1"/>
                </a:solidFill>
              </a:rPr>
              <a:t>Grades K–3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High-Frequency Words: </a:t>
            </a:r>
            <a:r>
              <a:rPr lang="en-US" sz="2200" dirty="0">
                <a:solidFill>
                  <a:schemeClr val="tx1"/>
                </a:solidFill>
              </a:rPr>
              <a:t>Grades K–3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Vocabulary: </a:t>
            </a:r>
            <a:r>
              <a:rPr lang="en-US" sz="2200" dirty="0">
                <a:solidFill>
                  <a:schemeClr val="tx1"/>
                </a:solidFill>
              </a:rPr>
              <a:t>Grades K–2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Phonological Awareness: </a:t>
            </a:r>
            <a:r>
              <a:rPr lang="en-US" sz="2200" dirty="0">
                <a:solidFill>
                  <a:schemeClr val="tx1"/>
                </a:solidFill>
              </a:rPr>
              <a:t>Grades K–1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Reading Comprehension: </a:t>
            </a:r>
            <a:r>
              <a:rPr lang="en-US" sz="2200" dirty="0">
                <a:solidFill>
                  <a:schemeClr val="tx1"/>
                </a:solidFill>
              </a:rPr>
              <a:t>Grade 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sz="1200" b="1" dirty="0"/>
              <a:t>What: </a:t>
            </a:r>
            <a:r>
              <a:rPr lang="en-US" sz="1200" dirty="0"/>
              <a:t>Provides the ability to click on an audio button (speaker icon) to have the corresponding text for a question and/or answer read aloud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Where: </a:t>
            </a:r>
            <a:r>
              <a:rPr lang="en-US" sz="1200" dirty="0"/>
              <a:t>For select items in the Diagnostic, based on the domain and/or level of the items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1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/>
              <a:t>What: </a:t>
            </a:r>
            <a:r>
              <a:rPr lang="en-US" sz="1200" dirty="0"/>
              <a:t>Provides the ability to display text on the computer screen that aligns to the audio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Where: </a:t>
            </a:r>
            <a:r>
              <a:rPr lang="en-US" sz="1200" dirty="0"/>
              <a:t>In Diagnostic Introductory Videos for </a:t>
            </a:r>
            <a:r>
              <a:rPr lang="en-US" sz="1200" b="1" u="none" dirty="0"/>
              <a:t>Grades 3+</a:t>
            </a:r>
            <a:r>
              <a:rPr lang="en-US" sz="1200" u="none" dirty="0"/>
              <a:t> </a:t>
            </a:r>
            <a:r>
              <a:rPr lang="en-US" sz="1200" dirty="0"/>
              <a:t>when viewed through the student-facing Diagnostic assessment screen. Closed captioning is not available for test items at this time.</a:t>
            </a:r>
            <a:endParaRPr lang="en-US" sz="1200" dirty="0">
              <a:cs typeface="Calibri Ligh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00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E95890D3-9522-2747-BEE7-D3CB493D37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C0FFB094-0D40-264C-ADE1-E79718A65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E2DE6-E35B-3648-9679-0E59B1519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2891CE-C8A7-A64E-9865-4FDF1666CBE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FFD32579-A760-1D43-8B4A-D1C9845D8B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5CD805E-5CD0-044E-B8AB-C633405823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E2DE6-E35B-3648-9679-0E59B1519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8B05D-6A25-394B-893E-0C4A1F3A93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27D03-D549-EC41-A7AC-E5CE12C820E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15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4D684B0-0C17-C64B-8E51-C52436EEF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E5566ECE-EBAC-B24C-971A-C5DCBC4E2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750C2-CD03-6D49-8B52-B30716983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FB2A60-416E-7D46-8B26-22439615D0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4D684B0-0C17-C64B-8E51-C52436EEF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E5566ECE-EBAC-B24C-971A-C5DCBC4E2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750C2-CD03-6D49-8B52-B30716983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FB2A60-416E-7D46-8B26-22439615D0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6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541830CA-DF2B-B643-AFD8-73C820538D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1856BF73-330F-DC43-9958-9D6DCE6A2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62A8E-6680-0042-A2DA-9595945C6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0AC48-CF30-6743-AF01-EE15AC53A57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1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68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7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112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666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463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8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1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48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8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65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9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768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73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1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3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34D9-B877-C24E-AFCB-640E3FBF0C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8C640-3EC5-BA41-860E-B7B3414A3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ADFE0-FDFA-4846-A578-C6F90C39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C339B-57C0-AC42-916C-F96BA347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D1689-F77C-624C-959D-98578D2A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75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A7555-DFDC-4642-BD71-E32E53E1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5192D-56F0-C343-9BA5-671302623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04A32-C1E1-DA46-997B-5B7752EC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D672C-71BD-F344-807A-8253D35D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C227-D0EF-FD42-9649-A56B69D2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9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B4409-3D7F-E945-B71C-9CDDAF7B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0D3B2-7EFE-C84C-A25F-E836EE0B4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8EEA0-A1A4-954F-8CF2-CA02E4D8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4FE2E-D048-334A-8180-C7622AA0C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A3162-608E-0045-8935-92E211A8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07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0079-973C-8448-B3F2-F75861BF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E722D-DD25-414B-B303-FDB51619A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91A3C-82CB-7746-821B-43321250F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B8F9C-384C-2F4D-9894-5B98868E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8B761-21E8-584C-A420-26EC0511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713D4-C02C-2E49-93BF-9617D079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54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9F571-4464-384F-83A2-DD253781E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141EC-9C8E-0041-B914-F98FB2B12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E28568-6B18-D544-BA0B-1868608DA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EE8F0-C7DF-624D-BDA4-D87BC2CDA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179BD5-F8B8-F84F-BD76-4E9FA559D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CF0AAF-AF2F-B34A-B73D-47CDE8438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01A1F-937C-4E41-9C77-C57A1F9B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A36F9-F0F0-8440-BA14-2B95DDD1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7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B8511-30DE-FB4B-8779-1892FB185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E2BD11-784C-2A4D-B3D1-14B8C2A5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9043E-ABED-9B46-A6DE-759F2F02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42E44-799E-344C-929F-4CABCA9A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83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96435-5B65-9C4C-AA4D-CAD0C75C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5CEC8-2910-4940-BC2D-4840CF4B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24E9D-B1FA-F84E-BDBD-E90C0B95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6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666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463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8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7B55-5C26-7848-8305-AD1B19BE1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8671-1662-EC47-BC95-58062B1FE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E8590-C742-D54B-8489-BD99E9A7B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18224-C3F4-784C-BAFD-40B69489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42D8F-FA57-BC4A-842C-598F7B4C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4A71D-A36C-C94B-9B25-5E161E3A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27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6EB2-41A2-3549-964C-C5A5AF784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609182-707F-9749-886B-FA3EE0289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D3E2F-7BF8-E943-96EE-E41D97DF6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86C09-3A0B-DE4F-919F-10726831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1FFC5-664D-C242-BF41-8357CE9E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480CD-44E0-B847-BE03-15D97382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68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2BCB-AB57-BC45-A554-26C8E986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F41E9-A6BE-9B43-BB83-2C8363E59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6967-65CA-304B-8661-885685ABF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22E29-183A-B947-B38E-FEF7E808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5F4D4-A0E4-B049-B69E-0ACF17CE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5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ED3638-90B5-BF46-9DAE-0E250BD40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47415-F0D0-F94B-8FA7-514C1A4F4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2B4A1-742A-2643-A9A7-0EDBCDE8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95D2B-32D5-0445-A9AB-B1D6CFE7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33DA-C2EF-634F-A430-5BD24443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22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63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666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463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62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56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8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01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52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0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62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1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6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75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49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666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463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42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5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92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47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616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89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703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54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753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26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550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666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463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2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23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0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58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53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53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97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10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24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4981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666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463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7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00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15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14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272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67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313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58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602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581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424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.AppleSystemUIFont" charset="-120"/>
              <a:buChar char="–"/>
              <a:defRPr/>
            </a:lvl2pPr>
            <a:lvl4pPr marL="1600200" indent="-228600">
              <a:buFont typeface=".AppleSystemUIFont" charset="-120"/>
              <a:buChar char="–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5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575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666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463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895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04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858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874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22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1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335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019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6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427" y="6505301"/>
            <a:ext cx="4955211" cy="365125"/>
          </a:xfrm>
          <a:prstGeom prst="rect">
            <a:avLst/>
          </a:prstGeom>
        </p:spPr>
        <p:txBody>
          <a:bodyPr/>
          <a:lstStyle/>
          <a:p>
            <a:fld id="{0FC1A9AC-F381-5040-B8EA-85044A00E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25964E-E4B5-FA40-8A24-AC39BDC6CD8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9" y="0"/>
            <a:ext cx="9141242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AB30B0-A397-0A45-B0E3-173DA77C6BE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110" y="6579250"/>
            <a:ext cx="849080" cy="2264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3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person, sky, air&#10;&#10;Description automatically generated">
            <a:extLst>
              <a:ext uri="{FF2B5EF4-FFF2-40B4-BE49-F238E27FC236}">
                <a16:creationId xmlns:a16="http://schemas.microsoft.com/office/drawing/2014/main" id="{DEC0259C-DC12-1447-B7ED-606BE746A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533" t="15065" r="1053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0DDD1EC-133B-B944-98EF-66731B9363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4847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6A3B0-F16A-6040-8A34-C5A2DE37A18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204110" y="6599287"/>
            <a:ext cx="849080" cy="1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9D2CAA-FF69-5F4B-BF1F-9732979FF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5E9F6-4663-EF42-9749-CCF0C4AC4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F7DA7-ADB5-9641-9F36-AA4B59D29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4B5B1-8319-7E42-A7E2-B378FFF69C94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F05E-B108-0D49-B050-744F04A40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AA932-D51F-B74A-89C2-57F2A21E4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A5D94-A771-4246-833C-E86BF195FB4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clouds in the sky&#10;&#10;Description automatically generated">
            <a:extLst>
              <a:ext uri="{FF2B5EF4-FFF2-40B4-BE49-F238E27FC236}">
                <a16:creationId xmlns:a16="http://schemas.microsoft.com/office/drawing/2014/main" id="{FA3927B5-E579-4A4C-9BBF-DAC8C37E3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1122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1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person, sky, air&#10;&#10;Description automatically generated">
            <a:extLst>
              <a:ext uri="{FF2B5EF4-FFF2-40B4-BE49-F238E27FC236}">
                <a16:creationId xmlns:a16="http://schemas.microsoft.com/office/drawing/2014/main" id="{DEC0259C-DC12-1447-B7ED-606BE746A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/>
          </a:blip>
          <a:srcRect l="4533" t="15065" r="10532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gradFill>
            <a:gsLst>
              <a:gs pos="0">
                <a:srgbClr val="0B2848"/>
              </a:gs>
              <a:gs pos="6000">
                <a:schemeClr val="bg1"/>
              </a:gs>
            </a:gsLst>
            <a:lin ang="5400000" scaled="1"/>
          </a:gradFill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4A562-F490-7444-904B-82FBF85239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110" y="6579250"/>
            <a:ext cx="849080" cy="2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9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AB1881-652A-F548-8F6E-53D94B701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1C3CEC-07F6-7D43-BB59-A943FEEB22E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110" y="6579250"/>
            <a:ext cx="849080" cy="2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3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07E621-0192-4F4E-BC18-0A5C094872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95D8F5-170F-7A41-A13C-CF9CEDEDB23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110" y="6579250"/>
            <a:ext cx="849080" cy="2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3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F3C0B9-EE9F-7447-9317-074BAD80FF1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9144001" cy="6487595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0" y="6496876"/>
            <a:ext cx="9144000" cy="0"/>
          </a:xfrm>
          <a:prstGeom prst="line">
            <a:avLst/>
          </a:prstGeom>
          <a:ln w="63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0" y="6626300"/>
            <a:ext cx="1578268" cy="113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AB30B0-A397-0A45-B0E3-173DA77C6B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90810" y="6567362"/>
            <a:ext cx="849080" cy="2264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1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F3C0B9-EE9F-7447-9317-074BAD80FF1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9144001" cy="6487595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0" y="6496876"/>
            <a:ext cx="9144000" cy="0"/>
          </a:xfrm>
          <a:prstGeom prst="line">
            <a:avLst/>
          </a:prstGeom>
          <a:ln w="63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0" y="6626300"/>
            <a:ext cx="1578268" cy="113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AB30B0-A397-0A45-B0E3-173DA77C6B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90810" y="6567362"/>
            <a:ext cx="849080" cy="2264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0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.AppleSystemUIFont" charset="-120"/>
        <a:buChar char="–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mbed.vidyard.com/share/JBDyY5KXMVHfaT7xJY6Qph" TargetMode="External"/><Relationship Id="rId3" Type="http://schemas.openxmlformats.org/officeDocument/2006/relationships/hyperlink" Target="http://i-readycentral.com/videos/understanding-the-diagnostic-reading-gr-5-12-intro-and-tools-demo/" TargetMode="External"/><Relationship Id="rId7" Type="http://schemas.openxmlformats.org/officeDocument/2006/relationships/hyperlink" Target="ttp://i-readycentral.com/videos/gr-k-3-reading-diagnostic-intro-demo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embed.vidyard.com/share/Z2qhErfu4yMA8Dec4n6Vd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1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04068E-5FB0-2144-A749-A85D99C14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68905-7937-5B46-A7BB-95B48CAB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025" y="2364443"/>
            <a:ext cx="4506686" cy="43710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4FC726-D7AB-F443-BA13-597A225E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05" y="1670349"/>
            <a:ext cx="7886700" cy="1325563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6000" dirty="0"/>
              <a:t>Get Pumped Up</a:t>
            </a:r>
            <a:br>
              <a:rPr lang="en-US" sz="6000" dirty="0"/>
            </a:br>
            <a:r>
              <a:rPr lang="en-US" sz="6000" dirty="0"/>
              <a:t>for Success!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21F71-E17A-FB40-B669-433B4C220D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1005" y="571356"/>
            <a:ext cx="3039621" cy="66723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AEF4D14F-7654-D348-B674-DAC78F13F332}"/>
              </a:ext>
            </a:extLst>
          </p:cNvPr>
          <p:cNvSpPr txBox="1">
            <a:spLocks/>
          </p:cNvSpPr>
          <p:nvPr/>
        </p:nvSpPr>
        <p:spPr>
          <a:xfrm>
            <a:off x="261005" y="3487423"/>
            <a:ext cx="2962962" cy="554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/>
              <a:t>Kindergarten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E18F05-DE3D-C045-BCE5-80E14775C931}"/>
              </a:ext>
            </a:extLst>
          </p:cNvPr>
          <p:cNvCxnSpPr>
            <a:cxnSpLocks/>
          </p:cNvCxnSpPr>
          <p:nvPr/>
        </p:nvCxnSpPr>
        <p:spPr>
          <a:xfrm>
            <a:off x="354315" y="3297652"/>
            <a:ext cx="3597769" cy="0"/>
          </a:xfrm>
          <a:prstGeom prst="line">
            <a:avLst/>
          </a:prstGeom>
          <a:ln w="222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31A6B4D-35FB-9548-92F9-92A1AD68E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2735" y="373346"/>
            <a:ext cx="10241289" cy="768096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3BD27C-ED0D-8341-81DF-55149C228050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1E0682-927D-E547-B243-BA456B5FFB2C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Once you log in, you will see this:</a:t>
            </a:r>
            <a:endParaRPr lang="en-US" sz="4400" b="1" dirty="0">
              <a:latin typeface="+mn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C367E20-8CDA-A24C-806F-748A1DC325BE}"/>
              </a:ext>
            </a:extLst>
          </p:cNvPr>
          <p:cNvGrpSpPr/>
          <p:nvPr/>
        </p:nvGrpSpPr>
        <p:grpSpPr>
          <a:xfrm>
            <a:off x="122423" y="2168963"/>
            <a:ext cx="3465903" cy="3206601"/>
            <a:chOff x="122423" y="2168963"/>
            <a:chExt cx="3465903" cy="320660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9B6A45C-8400-964F-A37E-92B2256BD4AF}"/>
                </a:ext>
              </a:extLst>
            </p:cNvPr>
            <p:cNvGrpSpPr/>
            <p:nvPr/>
          </p:nvGrpSpPr>
          <p:grpSpPr>
            <a:xfrm>
              <a:off x="122423" y="2168963"/>
              <a:ext cx="3465903" cy="3206601"/>
              <a:chOff x="122423" y="2168963"/>
              <a:chExt cx="3465903" cy="3511479"/>
            </a:xfrm>
            <a:solidFill>
              <a:schemeClr val="bg1">
                <a:lumMod val="85000"/>
              </a:schemeClr>
            </a:solidFill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961CB53-E307-7A4B-AA03-FA9034FD6135}"/>
                  </a:ext>
                </a:extLst>
              </p:cNvPr>
              <p:cNvSpPr/>
              <p:nvPr/>
            </p:nvSpPr>
            <p:spPr>
              <a:xfrm>
                <a:off x="122423" y="2168963"/>
                <a:ext cx="3465903" cy="351147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329F8BE-9F42-A44A-BF9A-C1F89430C79F}"/>
                  </a:ext>
                </a:extLst>
              </p:cNvPr>
              <p:cNvSpPr txBox="1"/>
              <p:nvPr/>
            </p:nvSpPr>
            <p:spPr>
              <a:xfrm>
                <a:off x="297799" y="2391256"/>
                <a:ext cx="3167816" cy="1179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For </a:t>
                </a:r>
                <a:r>
                  <a:rPr lang="en-US" sz="3200" b="1" dirty="0"/>
                  <a:t>Reading</a:t>
                </a:r>
                <a:r>
                  <a:rPr lang="en-US" sz="3200" dirty="0"/>
                  <a:t>, </a:t>
                </a:r>
                <a:br>
                  <a:rPr lang="en-US" sz="3200" dirty="0"/>
                </a:br>
                <a:r>
                  <a:rPr lang="en-US" sz="3200" dirty="0"/>
                  <a:t>click on the </a:t>
                </a:r>
                <a:r>
                  <a:rPr lang="en-US" sz="3200" b="1" dirty="0"/>
                  <a:t>book</a:t>
                </a:r>
                <a:r>
                  <a:rPr lang="en-US" sz="3200" dirty="0"/>
                  <a:t>. </a:t>
                </a:r>
              </a:p>
            </p:txBody>
          </p:sp>
        </p:grpSp>
        <p:pic>
          <p:nvPicPr>
            <p:cNvPr id="30" name="Picture 29" descr="A picture containing mirror, drawing&#10;&#10;Description automatically generated">
              <a:extLst>
                <a:ext uri="{FF2B5EF4-FFF2-40B4-BE49-F238E27FC236}">
                  <a16:creationId xmlns:a16="http://schemas.microsoft.com/office/drawing/2014/main" id="{F66CCA7D-35CD-4A42-9CE6-53F5C7B2A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9950" y="3523118"/>
              <a:ext cx="1588655" cy="1588655"/>
            </a:xfrm>
            <a:prstGeom prst="rect">
              <a:avLst/>
            </a:prstGeom>
          </p:spPr>
        </p:pic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D9656CB-29AF-D046-B367-6237E1D54DED}"/>
              </a:ext>
            </a:extLst>
          </p:cNvPr>
          <p:cNvSpPr/>
          <p:nvPr/>
        </p:nvSpPr>
        <p:spPr>
          <a:xfrm>
            <a:off x="3854369" y="3546356"/>
            <a:ext cx="717631" cy="68419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AABEF47-2A70-6047-B668-E1A1B2D07FBB}"/>
              </a:ext>
            </a:extLst>
          </p:cNvPr>
          <p:cNvGrpSpPr/>
          <p:nvPr/>
        </p:nvGrpSpPr>
        <p:grpSpPr>
          <a:xfrm>
            <a:off x="5571557" y="2178902"/>
            <a:ext cx="3465903" cy="3206601"/>
            <a:chOff x="6125658" y="2168963"/>
            <a:chExt cx="3465903" cy="320660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6AF16B7-E3FA-724B-915D-AA5CE97424AC}"/>
                </a:ext>
              </a:extLst>
            </p:cNvPr>
            <p:cNvGrpSpPr/>
            <p:nvPr/>
          </p:nvGrpSpPr>
          <p:grpSpPr>
            <a:xfrm>
              <a:off x="6125658" y="2168963"/>
              <a:ext cx="3465903" cy="3206601"/>
              <a:chOff x="122423" y="2168963"/>
              <a:chExt cx="3465903" cy="3511479"/>
            </a:xfrm>
            <a:solidFill>
              <a:schemeClr val="bg1">
                <a:lumMod val="85000"/>
              </a:schemeClr>
            </a:solidFill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B08DE25A-A7E8-1042-AABA-7C6D15E51008}"/>
                  </a:ext>
                </a:extLst>
              </p:cNvPr>
              <p:cNvSpPr/>
              <p:nvPr/>
            </p:nvSpPr>
            <p:spPr>
              <a:xfrm>
                <a:off x="122423" y="2168963"/>
                <a:ext cx="3465903" cy="351147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E90BA4F-A3FA-FE41-A232-F0DDACA8A331}"/>
                  </a:ext>
                </a:extLst>
              </p:cNvPr>
              <p:cNvSpPr txBox="1"/>
              <p:nvPr/>
            </p:nvSpPr>
            <p:spPr>
              <a:xfrm>
                <a:off x="297799" y="2391256"/>
                <a:ext cx="3167816" cy="1179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For </a:t>
                </a:r>
                <a:r>
                  <a:rPr lang="en-US" sz="3200" b="1" dirty="0"/>
                  <a:t>Math</a:t>
                </a:r>
                <a:r>
                  <a:rPr lang="en-US" sz="3200" dirty="0"/>
                  <a:t>, click on the </a:t>
                </a:r>
                <a:r>
                  <a:rPr lang="en-US" sz="3200" b="1" dirty="0"/>
                  <a:t>math signs</a:t>
                </a:r>
                <a:r>
                  <a:rPr lang="en-US" sz="3200" dirty="0"/>
                  <a:t>. </a:t>
                </a:r>
              </a:p>
            </p:txBody>
          </p:sp>
        </p:grpSp>
        <p:pic>
          <p:nvPicPr>
            <p:cNvPr id="42" name="Picture 41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DBA090CD-2337-E44F-A534-7D8FE0C6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4281" y="3523118"/>
              <a:ext cx="1588655" cy="1588655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3A9BFB-26F2-714F-BC5B-6F29CFF0B7B6}"/>
              </a:ext>
            </a:extLst>
          </p:cNvPr>
          <p:cNvGrpSpPr/>
          <p:nvPr/>
        </p:nvGrpSpPr>
        <p:grpSpPr>
          <a:xfrm>
            <a:off x="1633330" y="5588496"/>
            <a:ext cx="5877340" cy="1024344"/>
            <a:chOff x="1451114" y="5641982"/>
            <a:chExt cx="5877340" cy="1024344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8F4A4053-E586-E94A-B942-7C37C80FE772}"/>
                </a:ext>
              </a:extLst>
            </p:cNvPr>
            <p:cNvSpPr/>
            <p:nvPr/>
          </p:nvSpPr>
          <p:spPr>
            <a:xfrm>
              <a:off x="1451114" y="5641982"/>
              <a:ext cx="5877340" cy="10243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FD0961-7E4C-9A40-A745-F16ACADA0608}"/>
                </a:ext>
              </a:extLst>
            </p:cNvPr>
            <p:cNvSpPr/>
            <p:nvPr/>
          </p:nvSpPr>
          <p:spPr>
            <a:xfrm>
              <a:off x="1620229" y="5861766"/>
              <a:ext cx="56180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/>
                <a:t>I will tell you which one to click. </a:t>
              </a: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7520D92-AF97-B244-AC1C-9556565EA73E}"/>
              </a:ext>
            </a:extLst>
          </p:cNvPr>
          <p:cNvSpPr/>
          <p:nvPr/>
        </p:nvSpPr>
        <p:spPr>
          <a:xfrm>
            <a:off x="4565572" y="3546355"/>
            <a:ext cx="717631" cy="68419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10C16FF-F15A-D746-8D7E-725492357DAC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55407A-0AEC-184C-9D1C-A04000233B95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Next, you will see a page like this:</a:t>
            </a:r>
            <a:endParaRPr lang="en-US" sz="4400" b="1" dirty="0"/>
          </a:p>
        </p:txBody>
      </p:sp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69A45F9-82AB-0A44-BEB9-6AEE14D22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2055" y="538658"/>
            <a:ext cx="9940182" cy="7455135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129CBE-60FE-204B-AE3C-3B071E80C637}"/>
              </a:ext>
            </a:extLst>
          </p:cNvPr>
          <p:cNvSpPr/>
          <p:nvPr/>
        </p:nvSpPr>
        <p:spPr>
          <a:xfrm>
            <a:off x="3512126" y="2691820"/>
            <a:ext cx="2126674" cy="102119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EB142B-544A-A948-A5A3-EB891A650892}"/>
              </a:ext>
            </a:extLst>
          </p:cNvPr>
          <p:cNvGrpSpPr/>
          <p:nvPr/>
        </p:nvGrpSpPr>
        <p:grpSpPr>
          <a:xfrm>
            <a:off x="5864514" y="3202418"/>
            <a:ext cx="3071668" cy="2187000"/>
            <a:chOff x="5864514" y="3202418"/>
            <a:chExt cx="3071668" cy="218700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6143621-3B40-3A49-8A40-C31CDAB3009F}"/>
                </a:ext>
              </a:extLst>
            </p:cNvPr>
            <p:cNvSpPr/>
            <p:nvPr/>
          </p:nvSpPr>
          <p:spPr>
            <a:xfrm>
              <a:off x="5864514" y="3202418"/>
              <a:ext cx="3071668" cy="21870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BF6311-5E24-F747-AA45-24BCF508B769}"/>
                </a:ext>
              </a:extLst>
            </p:cNvPr>
            <p:cNvSpPr txBox="1"/>
            <p:nvPr/>
          </p:nvSpPr>
          <p:spPr>
            <a:xfrm>
              <a:off x="5965366" y="3511088"/>
              <a:ext cx="28699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Click the </a:t>
              </a:r>
              <a:r>
                <a:rPr lang="en-US" sz="3200" b="1" dirty="0"/>
                <a:t>green button </a:t>
              </a:r>
              <a:r>
                <a:rPr lang="en-US" sz="3200" dirty="0"/>
                <a:t>to start your Diagnostic.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195F7-D17A-804F-959C-3CBF5B09EE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36782" y="2001855"/>
            <a:ext cx="4118826" cy="368925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E7A12011-DAB8-1541-8773-A6919AAD97D1}"/>
              </a:ext>
            </a:extLst>
          </p:cNvPr>
          <p:cNvSpPr/>
          <p:nvPr/>
        </p:nvSpPr>
        <p:spPr>
          <a:xfrm>
            <a:off x="3900170" y="2886075"/>
            <a:ext cx="1316037" cy="66675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113FD7-53E8-2B49-992D-D29A3320B08A}"/>
              </a:ext>
            </a:extLst>
          </p:cNvPr>
          <p:cNvSpPr txBox="1"/>
          <p:nvPr/>
        </p:nvSpPr>
        <p:spPr>
          <a:xfrm>
            <a:off x="4336891" y="4673923"/>
            <a:ext cx="4860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Click on each button to watch a video about a tool. </a:t>
            </a:r>
            <a:br>
              <a:rPr lang="en-US" sz="3200" dirty="0"/>
            </a:br>
            <a:r>
              <a:rPr lang="en-US" sz="3200" dirty="0"/>
              <a:t>Then </a:t>
            </a:r>
            <a:r>
              <a:rPr lang="en-US" sz="3200" b="1" dirty="0"/>
              <a:t>select START TEST</a:t>
            </a:r>
            <a:r>
              <a:rPr lang="en-US" sz="32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06490A-16FA-664D-9A1E-C8FAA8C64A1E}"/>
              </a:ext>
            </a:extLst>
          </p:cNvPr>
          <p:cNvGrpSpPr/>
          <p:nvPr/>
        </p:nvGrpSpPr>
        <p:grpSpPr>
          <a:xfrm>
            <a:off x="234487" y="2001855"/>
            <a:ext cx="4109704" cy="3681085"/>
            <a:chOff x="74943" y="2117025"/>
            <a:chExt cx="3919891" cy="35110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9B918B-63E6-CB42-BC81-AE0F5B0A6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74943" y="2117025"/>
              <a:ext cx="3919891" cy="351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28E5A4-6B9A-B846-83AB-AB16EED06A56}"/>
                </a:ext>
              </a:extLst>
            </p:cNvPr>
            <p:cNvSpPr txBox="1"/>
            <p:nvPr/>
          </p:nvSpPr>
          <p:spPr>
            <a:xfrm>
              <a:off x="216604" y="4665858"/>
              <a:ext cx="3605825" cy="55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Watch a video.</a:t>
              </a: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E3410F21-4D91-5F4C-A134-325E45F7E911}"/>
                </a:ext>
              </a:extLst>
            </p:cNvPr>
            <p:cNvSpPr/>
            <p:nvPr/>
          </p:nvSpPr>
          <p:spPr>
            <a:xfrm rot="5400000">
              <a:off x="1868129" y="3173361"/>
              <a:ext cx="593082" cy="51127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D79187-1654-7C42-9D78-4A0BCB0AA2CA}"/>
              </a:ext>
            </a:extLst>
          </p:cNvPr>
          <p:cNvSpPr/>
          <p:nvPr/>
        </p:nvSpPr>
        <p:spPr>
          <a:xfrm>
            <a:off x="-821803" y="257392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BB0E44-5865-D544-8ED5-6F08B08A48AB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Next, you will: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A12234-8FAF-B748-A5CD-B380C3E2DF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2800" y="2339397"/>
            <a:ext cx="7557025" cy="41327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177B75-E741-5E44-93CE-C3CAF544C1D2}"/>
              </a:ext>
            </a:extLst>
          </p:cNvPr>
          <p:cNvSpPr/>
          <p:nvPr/>
        </p:nvSpPr>
        <p:spPr>
          <a:xfrm>
            <a:off x="-911013" y="29410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24857-92CE-874D-8898-FFE88C6B8036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Student Survey</a:t>
            </a:r>
            <a:endParaRPr lang="en-US" sz="4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CBC956-7EA5-5846-81E6-7DB94EAB22EB}"/>
              </a:ext>
            </a:extLst>
          </p:cNvPr>
          <p:cNvGrpSpPr/>
          <p:nvPr/>
        </p:nvGrpSpPr>
        <p:grpSpPr>
          <a:xfrm>
            <a:off x="260568" y="1375012"/>
            <a:ext cx="8622865" cy="1077218"/>
            <a:chOff x="399011" y="5626961"/>
            <a:chExt cx="8157303" cy="107721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2A235B0-FF1A-424F-B994-563A23484D8A}"/>
                </a:ext>
              </a:extLst>
            </p:cNvPr>
            <p:cNvSpPr/>
            <p:nvPr/>
          </p:nvSpPr>
          <p:spPr>
            <a:xfrm>
              <a:off x="399011" y="5641982"/>
              <a:ext cx="8157303" cy="10243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535438-FF61-654D-B634-411A25FB12B5}"/>
                </a:ext>
              </a:extLst>
            </p:cNvPr>
            <p:cNvSpPr/>
            <p:nvPr/>
          </p:nvSpPr>
          <p:spPr>
            <a:xfrm>
              <a:off x="542629" y="5626961"/>
              <a:ext cx="786391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Once you </a:t>
              </a:r>
              <a:r>
                <a:rPr lang="en-US" sz="3200" b="1" dirty="0"/>
                <a:t>START</a:t>
              </a:r>
              <a:r>
                <a:rPr lang="en-US" sz="3200" dirty="0"/>
                <a:t> or </a:t>
              </a:r>
              <a:r>
                <a:rPr lang="en-US" sz="3200" b="1" dirty="0"/>
                <a:t>RESUME</a:t>
              </a:r>
              <a:r>
                <a:rPr lang="en-US" sz="3200" dirty="0"/>
                <a:t> your Diagnostic, you will see this question pop up on your screen: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754BA6-9B44-3247-8F1A-CD7951F1C2A3}"/>
              </a:ext>
            </a:extLst>
          </p:cNvPr>
          <p:cNvGrpSpPr/>
          <p:nvPr/>
        </p:nvGrpSpPr>
        <p:grpSpPr>
          <a:xfrm>
            <a:off x="617515" y="2970943"/>
            <a:ext cx="2442356" cy="2693877"/>
            <a:chOff x="122424" y="2338929"/>
            <a:chExt cx="2442356" cy="2950006"/>
          </a:xfrm>
          <a:solidFill>
            <a:schemeClr val="bg1">
              <a:lumMod val="85000"/>
            </a:schemeClr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7580FFF-D443-AD4E-8233-5A986B54131A}"/>
                </a:ext>
              </a:extLst>
            </p:cNvPr>
            <p:cNvSpPr/>
            <p:nvPr/>
          </p:nvSpPr>
          <p:spPr>
            <a:xfrm>
              <a:off x="122424" y="2338929"/>
              <a:ext cx="2266982" cy="29500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F896F2-0A33-814C-B912-8AC1685FAAEC}"/>
                </a:ext>
              </a:extLst>
            </p:cNvPr>
            <p:cNvSpPr txBox="1"/>
            <p:nvPr/>
          </p:nvSpPr>
          <p:spPr>
            <a:xfrm>
              <a:off x="297799" y="2391256"/>
              <a:ext cx="2266981" cy="2797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Click </a:t>
              </a:r>
              <a:r>
                <a:rPr lang="en-US" sz="3200" b="1" dirty="0">
                  <a:solidFill>
                    <a:srgbClr val="0070C0"/>
                  </a:solidFill>
                </a:rPr>
                <a:t>Yes</a:t>
              </a:r>
              <a:r>
                <a:rPr lang="en-US" sz="3200" b="1" dirty="0"/>
                <a:t> </a:t>
              </a:r>
              <a:r>
                <a:rPr lang="en-US" sz="3200" dirty="0"/>
                <a:t>if you are taking the Diagnostic at </a:t>
              </a:r>
              <a:r>
                <a:rPr lang="en-US" sz="3200" b="1" dirty="0">
                  <a:solidFill>
                    <a:srgbClr val="0070C0"/>
                  </a:solidFill>
                </a:rPr>
                <a:t>SCHOOL</a:t>
              </a:r>
              <a:r>
                <a:rPr lang="en-US" sz="3200" dirty="0"/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E38E2D-5F33-3143-8C5C-C435AB16B829}"/>
              </a:ext>
            </a:extLst>
          </p:cNvPr>
          <p:cNvGrpSpPr/>
          <p:nvPr/>
        </p:nvGrpSpPr>
        <p:grpSpPr>
          <a:xfrm>
            <a:off x="628667" y="2959792"/>
            <a:ext cx="2442356" cy="2693877"/>
            <a:chOff x="122424" y="2338929"/>
            <a:chExt cx="2442356" cy="2950006"/>
          </a:xfrm>
          <a:solidFill>
            <a:schemeClr val="bg1">
              <a:lumMod val="85000"/>
            </a:schemeClr>
          </a:solidFill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56819B0-FB0D-5F42-B5F5-277FCCEF4E4C}"/>
                </a:ext>
              </a:extLst>
            </p:cNvPr>
            <p:cNvSpPr/>
            <p:nvPr/>
          </p:nvSpPr>
          <p:spPr>
            <a:xfrm>
              <a:off x="122424" y="2338929"/>
              <a:ext cx="2266982" cy="29500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3C2E80-5D28-D94B-9BC0-3E4DC0D0090D}"/>
                </a:ext>
              </a:extLst>
            </p:cNvPr>
            <p:cNvSpPr txBox="1"/>
            <p:nvPr/>
          </p:nvSpPr>
          <p:spPr>
            <a:xfrm>
              <a:off x="297799" y="2391256"/>
              <a:ext cx="2266981" cy="2797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Click </a:t>
              </a:r>
              <a:r>
                <a:rPr lang="en-US" sz="3200" b="1" dirty="0">
                  <a:solidFill>
                    <a:srgbClr val="0070C0"/>
                  </a:solidFill>
                </a:rPr>
                <a:t>No</a:t>
              </a:r>
              <a:r>
                <a:rPr lang="en-US" sz="3200" b="1" dirty="0"/>
                <a:t> </a:t>
              </a:r>
              <a:r>
                <a:rPr lang="en-US" sz="3200" dirty="0"/>
                <a:t>if you are taking the Diagnostic at </a:t>
              </a:r>
              <a:r>
                <a:rPr lang="en-US" sz="3200" b="1" dirty="0">
                  <a:solidFill>
                    <a:srgbClr val="0070C0"/>
                  </a:solidFill>
                </a:rPr>
                <a:t>HOME</a:t>
              </a:r>
              <a:r>
                <a:rPr lang="en-US" sz="3200" dirty="0"/>
                <a:t>.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AE1249-07C8-D74A-AB26-5DDBE76213B2}"/>
              </a:ext>
            </a:extLst>
          </p:cNvPr>
          <p:cNvGrpSpPr/>
          <p:nvPr/>
        </p:nvGrpSpPr>
        <p:grpSpPr>
          <a:xfrm>
            <a:off x="6463880" y="3518306"/>
            <a:ext cx="1985945" cy="2146514"/>
            <a:chOff x="5864514" y="3202418"/>
            <a:chExt cx="1985945" cy="214651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0C56F0B-4FD4-C149-A183-DC34D4C43E56}"/>
                </a:ext>
              </a:extLst>
            </p:cNvPr>
            <p:cNvSpPr/>
            <p:nvPr/>
          </p:nvSpPr>
          <p:spPr>
            <a:xfrm>
              <a:off x="5864514" y="3202418"/>
              <a:ext cx="1985945" cy="214651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AA373F-92D2-4045-BA4F-FA51AE2DE4B6}"/>
                </a:ext>
              </a:extLst>
            </p:cNvPr>
            <p:cNvSpPr txBox="1"/>
            <p:nvPr/>
          </p:nvSpPr>
          <p:spPr>
            <a:xfrm>
              <a:off x="5981847" y="3286829"/>
              <a:ext cx="175127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Click the </a:t>
              </a:r>
              <a:r>
                <a:rPr lang="en-US" sz="3200" b="1" dirty="0"/>
                <a:t>green arrow </a:t>
              </a:r>
              <a:r>
                <a:rPr lang="en-US" sz="3200" dirty="0"/>
                <a:t>to move on.</a:t>
              </a: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1AB9A82-8B1E-B646-B51C-0D530D377DBD}"/>
              </a:ext>
            </a:extLst>
          </p:cNvPr>
          <p:cNvSpPr/>
          <p:nvPr/>
        </p:nvSpPr>
        <p:spPr>
          <a:xfrm>
            <a:off x="5026421" y="4953000"/>
            <a:ext cx="759668" cy="772193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E7B6ABE-CB9A-0047-9C10-99870DE14C32}"/>
              </a:ext>
            </a:extLst>
          </p:cNvPr>
          <p:cNvSpPr/>
          <p:nvPr/>
        </p:nvSpPr>
        <p:spPr>
          <a:xfrm>
            <a:off x="3879004" y="4296828"/>
            <a:ext cx="877295" cy="25612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B826ADF-E1D9-1249-AEBD-29F9F29DF13A}"/>
              </a:ext>
            </a:extLst>
          </p:cNvPr>
          <p:cNvSpPr/>
          <p:nvPr/>
        </p:nvSpPr>
        <p:spPr>
          <a:xfrm>
            <a:off x="3879004" y="4652428"/>
            <a:ext cx="877295" cy="25612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5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7E14F76-DB88-0F4C-8D2D-85462D0E403B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918" name="TextBox 15">
            <a:hlinkClick r:id="rId3"/>
            <a:extLst>
              <a:ext uri="{FF2B5EF4-FFF2-40B4-BE49-F238E27FC236}">
                <a16:creationId xmlns:a16="http://schemas.microsoft.com/office/drawing/2014/main" id="{181D5E77-5B32-E346-AADD-FEA40A99A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63950" y="4547191"/>
            <a:ext cx="257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8DB99-A7CF-F444-B267-8E8DADA73DD8}"/>
              </a:ext>
            </a:extLst>
          </p:cNvPr>
          <p:cNvSpPr txBox="1"/>
          <p:nvPr/>
        </p:nvSpPr>
        <p:spPr>
          <a:xfrm>
            <a:off x="7489702" y="5866308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Optional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559983-C79C-3240-89D2-6385332F0205}"/>
              </a:ext>
            </a:extLst>
          </p:cNvPr>
          <p:cNvGrpSpPr/>
          <p:nvPr/>
        </p:nvGrpSpPr>
        <p:grpSpPr>
          <a:xfrm>
            <a:off x="2918277" y="3039054"/>
            <a:ext cx="3372464" cy="779892"/>
            <a:chOff x="2885768" y="2500170"/>
            <a:chExt cx="3372464" cy="77989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615FA51-9749-CC4C-8F5A-4EA81143C18E}"/>
                </a:ext>
              </a:extLst>
            </p:cNvPr>
            <p:cNvSpPr/>
            <p:nvPr/>
          </p:nvSpPr>
          <p:spPr>
            <a:xfrm>
              <a:off x="2885768" y="2500170"/>
              <a:ext cx="3372464" cy="779892"/>
            </a:xfrm>
            <a:prstGeom prst="roundRect">
              <a:avLst/>
            </a:prstGeom>
            <a:solidFill>
              <a:srgbClr val="3C82C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D576650-AB36-134B-B745-81A9139C8F21}"/>
                </a:ext>
              </a:extLst>
            </p:cNvPr>
            <p:cNvGrpSpPr/>
            <p:nvPr/>
          </p:nvGrpSpPr>
          <p:grpSpPr>
            <a:xfrm>
              <a:off x="3560190" y="2549429"/>
              <a:ext cx="2526890" cy="677950"/>
              <a:chOff x="2927099" y="2572029"/>
              <a:chExt cx="2526890" cy="67795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36E2DF8-8986-A441-8F66-3E2767FA1EC1}"/>
                  </a:ext>
                </a:extLst>
              </p:cNvPr>
              <p:cNvSpPr txBox="1"/>
              <p:nvPr/>
            </p:nvSpPr>
            <p:spPr>
              <a:xfrm>
                <a:off x="2927099" y="2603648"/>
                <a:ext cx="2526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/>
                  <a:t>MATH</a:t>
                </a:r>
              </a:p>
            </p:txBody>
          </p:sp>
          <p:pic>
            <p:nvPicPr>
              <p:cNvPr id="29" name="Picture 28">
                <a:hlinkClick r:id="rId4"/>
                <a:extLst>
                  <a:ext uri="{FF2B5EF4-FFF2-40B4-BE49-F238E27FC236}">
                    <a16:creationId xmlns:a16="http://schemas.microsoft.com/office/drawing/2014/main" id="{27F0D72F-9E49-DA4B-9FA6-F5829BB48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7860" y="2572029"/>
                <a:ext cx="644039" cy="646331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A39F1B-D981-DD42-84D0-5E7A0C1105E5}"/>
              </a:ext>
            </a:extLst>
          </p:cNvPr>
          <p:cNvGrpSpPr/>
          <p:nvPr/>
        </p:nvGrpSpPr>
        <p:grpSpPr>
          <a:xfrm>
            <a:off x="2918277" y="4547191"/>
            <a:ext cx="3372464" cy="779892"/>
            <a:chOff x="2885768" y="3532620"/>
            <a:chExt cx="3372464" cy="779892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A29E26C-41D1-2641-B75C-7FE0845FF596}"/>
                </a:ext>
              </a:extLst>
            </p:cNvPr>
            <p:cNvSpPr/>
            <p:nvPr/>
          </p:nvSpPr>
          <p:spPr>
            <a:xfrm>
              <a:off x="2885768" y="3532620"/>
              <a:ext cx="3372464" cy="779892"/>
            </a:xfrm>
            <a:prstGeom prst="roundRect">
              <a:avLst/>
            </a:prstGeom>
            <a:solidFill>
              <a:srgbClr val="41B55E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C90EF4-FCEF-4046-8B8E-6F8F8BA4617E}"/>
                </a:ext>
              </a:extLst>
            </p:cNvPr>
            <p:cNvSpPr txBox="1"/>
            <p:nvPr/>
          </p:nvSpPr>
          <p:spPr>
            <a:xfrm>
              <a:off x="3237847" y="3620709"/>
              <a:ext cx="25268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READING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05CB3F6-CE36-AA40-B027-A20F44E07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7436" y="3589090"/>
              <a:ext cx="644039" cy="646331"/>
            </a:xfrm>
            <a:prstGeom prst="rect">
              <a:avLst/>
            </a:prstGeom>
          </p:spPr>
        </p:pic>
        <p:sp>
          <p:nvSpPr>
            <p:cNvPr id="2" name="TextBox 1">
              <a:hlinkClick r:id="rId7"/>
              <a:extLst>
                <a:ext uri="{FF2B5EF4-FFF2-40B4-BE49-F238E27FC236}">
                  <a16:creationId xmlns:a16="http://schemas.microsoft.com/office/drawing/2014/main" id="{6A9BD9CA-5A04-5F43-9377-552FDCE161AD}"/>
                </a:ext>
              </a:extLst>
            </p:cNvPr>
            <p:cNvSpPr txBox="1"/>
            <p:nvPr/>
          </p:nvSpPr>
          <p:spPr>
            <a:xfrm>
              <a:off x="2885768" y="3543618"/>
              <a:ext cx="3372464" cy="723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TextBox 5">
              <a:hlinkClick r:id="rId8"/>
              <a:extLst>
                <a:ext uri="{FF2B5EF4-FFF2-40B4-BE49-F238E27FC236}">
                  <a16:creationId xmlns:a16="http://schemas.microsoft.com/office/drawing/2014/main" id="{98E98761-0B47-6E47-AB10-7E7C1C5B1D2D}"/>
                </a:ext>
              </a:extLst>
            </p:cNvPr>
            <p:cNvSpPr txBox="1"/>
            <p:nvPr/>
          </p:nvSpPr>
          <p:spPr>
            <a:xfrm>
              <a:off x="3001384" y="3543618"/>
              <a:ext cx="3162748" cy="76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02C9E28-6534-EE47-866B-23C6C7F9DA81}"/>
              </a:ext>
            </a:extLst>
          </p:cNvPr>
          <p:cNvSpPr/>
          <p:nvPr/>
        </p:nvSpPr>
        <p:spPr>
          <a:xfrm>
            <a:off x="1522854" y="1715036"/>
            <a:ext cx="6112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222222"/>
                </a:solidFill>
                <a:latin typeface="+mn-lt"/>
              </a:rPr>
              <a:t>You will get to try this on your own!</a:t>
            </a:r>
            <a:endParaRPr lang="en-US" sz="3200" dirty="0"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CC08F2-3E5D-5D40-8B43-B0F84B306494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Introductory Demo Videos </a:t>
            </a:r>
            <a:endParaRPr lang="en-US" sz="4400" b="1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0FAA59-B7DB-534C-97EF-BAE777D23FBA}"/>
              </a:ext>
            </a:extLst>
          </p:cNvPr>
          <p:cNvGrpSpPr/>
          <p:nvPr/>
        </p:nvGrpSpPr>
        <p:grpSpPr>
          <a:xfrm>
            <a:off x="7311031" y="-672501"/>
            <a:ext cx="1345001" cy="1345001"/>
            <a:chOff x="7311031" y="-648171"/>
            <a:chExt cx="1345001" cy="134500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C0635FA-86D0-4745-9591-3A3911CDF207}"/>
                </a:ext>
              </a:extLst>
            </p:cNvPr>
            <p:cNvSpPr/>
            <p:nvPr/>
          </p:nvSpPr>
          <p:spPr>
            <a:xfrm>
              <a:off x="7311031" y="-648171"/>
              <a:ext cx="1345001" cy="1345001"/>
            </a:xfrm>
            <a:prstGeom prst="roundRect">
              <a:avLst/>
            </a:prstGeom>
            <a:solidFill>
              <a:srgbClr val="95BC3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D5C0FC-60E6-CF40-98F1-8688E31EACA1}"/>
                </a:ext>
              </a:extLst>
            </p:cNvPr>
            <p:cNvSpPr txBox="1"/>
            <p:nvPr/>
          </p:nvSpPr>
          <p:spPr>
            <a:xfrm>
              <a:off x="7504180" y="205265"/>
              <a:ext cx="98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Optional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9C26C-19EA-AB40-8352-F69043FFC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7784" y="2385208"/>
            <a:ext cx="2176238" cy="4123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59CA758-B911-9B47-BC60-99FFC4AAB74F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A65689-2F56-B34E-AADD-7A6DF5065DD9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Helpful Tips</a:t>
            </a:r>
            <a:endParaRPr lang="en-US" sz="4400" b="1" dirty="0"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D0B2F3-5023-1542-8323-26D86B0B9E86}"/>
              </a:ext>
            </a:extLst>
          </p:cNvPr>
          <p:cNvGrpSpPr/>
          <p:nvPr/>
        </p:nvGrpSpPr>
        <p:grpSpPr>
          <a:xfrm>
            <a:off x="765929" y="1699245"/>
            <a:ext cx="7074840" cy="596900"/>
            <a:chOff x="765929" y="2506847"/>
            <a:chExt cx="7074840" cy="596900"/>
          </a:xfrm>
        </p:grpSpPr>
        <p:sp>
          <p:nvSpPr>
            <p:cNvPr id="43010" name="TextBox 6">
              <a:extLst>
                <a:ext uri="{FF2B5EF4-FFF2-40B4-BE49-F238E27FC236}">
                  <a16:creationId xmlns:a16="http://schemas.microsoft.com/office/drawing/2014/main" id="{476275D3-320D-A74C-AE1E-F0D51FD5B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2518972"/>
              <a:ext cx="63912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Take your time and </a:t>
              </a:r>
              <a:r>
                <a:rPr lang="en-US" altLang="en-US" b="1" dirty="0"/>
                <a:t>do not rush</a:t>
              </a:r>
              <a:r>
                <a:rPr lang="en-US" altLang="en-US" dirty="0"/>
                <a:t>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A37B26E-CA2F-7842-A430-C2A48013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5929" y="2506847"/>
              <a:ext cx="596900" cy="5969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D6368-DA97-9D42-94D6-2D0580E6F78C}"/>
              </a:ext>
            </a:extLst>
          </p:cNvPr>
          <p:cNvGrpSpPr/>
          <p:nvPr/>
        </p:nvGrpSpPr>
        <p:grpSpPr>
          <a:xfrm>
            <a:off x="765929" y="4000497"/>
            <a:ext cx="7142177" cy="1569660"/>
            <a:chOff x="765929" y="4808099"/>
            <a:chExt cx="7142177" cy="1569660"/>
          </a:xfrm>
        </p:grpSpPr>
        <p:sp>
          <p:nvSpPr>
            <p:cNvPr id="43012" name="TextBox 9">
              <a:extLst>
                <a:ext uri="{FF2B5EF4-FFF2-40B4-BE49-F238E27FC236}">
                  <a16:creationId xmlns:a16="http://schemas.microsoft.com/office/drawing/2014/main" id="{C26991C2-4998-C34D-80B2-95C959991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4808099"/>
              <a:ext cx="645861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 dirty="0"/>
                <a:t>Try your best! </a:t>
              </a:r>
              <a:r>
                <a:rPr lang="en-US" altLang="en-US" dirty="0"/>
                <a:t>Remember: Just like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when we are at school, your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teacher and family cannot help!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62F2BDA-E29F-254D-BA0D-35A25DD17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5929" y="4820799"/>
              <a:ext cx="584200" cy="5842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F4208-C2D8-C640-A1B9-FBCE960AD727}"/>
              </a:ext>
            </a:extLst>
          </p:cNvPr>
          <p:cNvGrpSpPr/>
          <p:nvPr/>
        </p:nvGrpSpPr>
        <p:grpSpPr>
          <a:xfrm>
            <a:off x="765929" y="2594146"/>
            <a:ext cx="7074840" cy="1077218"/>
            <a:chOff x="765929" y="3401748"/>
            <a:chExt cx="7074840" cy="1077218"/>
          </a:xfrm>
        </p:grpSpPr>
        <p:sp>
          <p:nvSpPr>
            <p:cNvPr id="43011" name="TextBox 8">
              <a:extLst>
                <a:ext uri="{FF2B5EF4-FFF2-40B4-BE49-F238E27FC236}">
                  <a16:creationId xmlns:a16="http://schemas.microsoft.com/office/drawing/2014/main" id="{5AB75E69-6B32-E748-83A1-4C9D9516B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9494" y="3401748"/>
              <a:ext cx="639127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/>
                <a:t>Read each question and </a:t>
              </a:r>
              <a:br>
                <a:rPr lang="en-US" altLang="en-US" dirty="0"/>
              </a:br>
              <a:r>
                <a:rPr lang="en-US" altLang="en-US" dirty="0"/>
                <a:t>answer choice </a:t>
              </a:r>
              <a:r>
                <a:rPr lang="en-US" altLang="en-US" b="1" dirty="0"/>
                <a:t>carefully</a:t>
              </a:r>
              <a:r>
                <a:rPr lang="en-US" altLang="en-US" dirty="0"/>
                <a:t>.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DD8834-2063-8F4F-85AC-777A1A0FD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65929" y="3530975"/>
              <a:ext cx="596900" cy="59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529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360C77-5178-A049-A837-3788EC38C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216" y="3618297"/>
            <a:ext cx="2824753" cy="3696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3016" name="TextBox 14">
            <a:extLst>
              <a:ext uri="{FF2B5EF4-FFF2-40B4-BE49-F238E27FC236}">
                <a16:creationId xmlns:a16="http://schemas.microsoft.com/office/drawing/2014/main" id="{16B44B3D-4BDE-8C44-B95F-842915BA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26" y="4206489"/>
            <a:ext cx="6783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Check your work.</a:t>
            </a:r>
            <a:endParaRPr lang="en-US" alt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60AC73-4E26-444B-B6B4-BF4DFF7166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8828" y="4213126"/>
            <a:ext cx="571500" cy="571500"/>
          </a:xfrm>
          <a:prstGeom prst="rect">
            <a:avLst/>
          </a:prstGeom>
        </p:spPr>
      </p:pic>
      <p:sp>
        <p:nvSpPr>
          <p:cNvPr id="43015" name="TextBox 13">
            <a:extLst>
              <a:ext uri="{FF2B5EF4-FFF2-40B4-BE49-F238E27FC236}">
                <a16:creationId xmlns:a16="http://schemas.microsoft.com/office/drawing/2014/main" id="{4FB9D9F6-BA3F-C84B-A48E-A0B41BB8B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26" y="2952074"/>
            <a:ext cx="73490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For Reading—</a:t>
            </a:r>
            <a:r>
              <a:rPr lang="en-US" altLang="en-US" b="1" dirty="0"/>
              <a:t>Read each passage carefully.</a:t>
            </a:r>
          </a:p>
        </p:txBody>
      </p:sp>
      <p:sp>
        <p:nvSpPr>
          <p:cNvPr id="43014" name="TextBox 12">
            <a:extLst>
              <a:ext uri="{FF2B5EF4-FFF2-40B4-BE49-F238E27FC236}">
                <a16:creationId xmlns:a16="http://schemas.microsoft.com/office/drawing/2014/main" id="{31891C90-63F6-C541-91E4-2663B04FC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26" y="1685533"/>
            <a:ext cx="6391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For Math—</a:t>
            </a:r>
            <a:r>
              <a:rPr lang="en-US" altLang="en-US" b="1" dirty="0"/>
              <a:t>Show your work.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5DC5E37-6FEF-DD45-B5C4-5CCF6C337CB4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05285C-A628-8847-8BF5-C2E6820D5172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Helpful Tips</a:t>
            </a:r>
            <a:endParaRPr lang="en-US" sz="4400" b="1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956EDD-3295-CF49-ACA1-575CFD4E3B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8828" y="2958424"/>
            <a:ext cx="571500" cy="57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801910-40D1-B144-B50A-5325F14901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58828" y="1685533"/>
            <a:ext cx="596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10F52E-B2E6-4440-BF28-990464138CB8}"/>
              </a:ext>
            </a:extLst>
          </p:cNvPr>
          <p:cNvSpPr/>
          <p:nvPr/>
        </p:nvSpPr>
        <p:spPr>
          <a:xfrm>
            <a:off x="923485" y="1415860"/>
            <a:ext cx="7297030" cy="959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3200" dirty="0"/>
              <a:t>After the Diagnostic, </a:t>
            </a:r>
            <a:r>
              <a:rPr lang="en-US" sz="3200" i="1" dirty="0" err="1"/>
              <a:t>i</a:t>
            </a:r>
            <a:r>
              <a:rPr lang="en-US" sz="3200" i="1" dirty="0"/>
              <a:t>-Ready</a:t>
            </a:r>
            <a:r>
              <a:rPr lang="en-US" sz="3200" dirty="0"/>
              <a:t> creates a special report for you and your family.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D260D1-2B0E-4949-A442-8F89D404427C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39979-ACE7-054F-BFF7-76571762BCB1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Our Plan</a:t>
            </a:r>
            <a:endParaRPr lang="en-US" sz="4400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1E10CD-8F97-CD40-8A20-6A1A8073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8508" y="2526824"/>
            <a:ext cx="6646984" cy="41538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64D20E4-C6F3-5346-8D99-F6382CBAA2D9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D9598-45E3-E54B-A4AC-F3D5FC921C74}"/>
              </a:ext>
            </a:extLst>
          </p:cNvPr>
          <p:cNvSpPr txBox="1"/>
          <p:nvPr/>
        </p:nvSpPr>
        <p:spPr>
          <a:xfrm>
            <a:off x="7635618" y="6132910"/>
            <a:ext cx="98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Optional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690CB-D0F8-2645-99D9-D1760FBB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85" y="1525936"/>
            <a:ext cx="4116293" cy="44783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633180B4-9ADC-AC4E-8D56-8E57A628B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6" y="1649019"/>
            <a:ext cx="402695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dirty="0"/>
              <a:t>Class incentives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dirty="0"/>
              <a:t>Individual incentives</a:t>
            </a: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None/>
            </a:pPr>
            <a:endParaRPr lang="en-US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C6E0B6-5028-7848-AE42-2226D912DA07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Our Incentives</a:t>
            </a:r>
            <a:endParaRPr lang="en-US" sz="4400" b="1" dirty="0"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A8E707-FD89-B342-A306-687153257054}"/>
              </a:ext>
            </a:extLst>
          </p:cNvPr>
          <p:cNvGrpSpPr/>
          <p:nvPr/>
        </p:nvGrpSpPr>
        <p:grpSpPr>
          <a:xfrm>
            <a:off x="7311031" y="-672501"/>
            <a:ext cx="1345001" cy="1345001"/>
            <a:chOff x="7311031" y="-648171"/>
            <a:chExt cx="1345001" cy="134500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FC7F40B-4184-954E-AD2B-4C8B8C782EC4}"/>
                </a:ext>
              </a:extLst>
            </p:cNvPr>
            <p:cNvSpPr/>
            <p:nvPr/>
          </p:nvSpPr>
          <p:spPr>
            <a:xfrm>
              <a:off x="7311031" y="-648171"/>
              <a:ext cx="1345001" cy="1345001"/>
            </a:xfrm>
            <a:prstGeom prst="roundRect">
              <a:avLst/>
            </a:prstGeom>
            <a:solidFill>
              <a:srgbClr val="95BC3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C83445-EEF5-CD4D-8C87-55EC005751DE}"/>
                </a:ext>
              </a:extLst>
            </p:cNvPr>
            <p:cNvSpPr txBox="1"/>
            <p:nvPr/>
          </p:nvSpPr>
          <p:spPr>
            <a:xfrm>
              <a:off x="7504180" y="205265"/>
              <a:ext cx="987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Optional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Rectangle 2">
            <a:extLst>
              <a:ext uri="{FF2B5EF4-FFF2-40B4-BE49-F238E27FC236}">
                <a16:creationId xmlns:a16="http://schemas.microsoft.com/office/drawing/2014/main" id="{B7AFAE59-801B-B44F-89FE-5699C4989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14" y="1925245"/>
            <a:ext cx="30828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 dirty="0"/>
              <a:t>To do my best on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5400" b="1" i="1" dirty="0" err="1"/>
              <a:t>i</a:t>
            </a:r>
            <a:r>
              <a:rPr lang="en-US" altLang="en-US" sz="5400" b="1" i="1" dirty="0"/>
              <a:t>-Ready</a:t>
            </a:r>
            <a:r>
              <a:rPr lang="en-US" altLang="en-US" sz="5400" b="1" dirty="0"/>
              <a:t>,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5400" b="1" dirty="0"/>
              <a:t>I will . . 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17030-1D86-8241-8DB8-568330660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1260" flipH="1">
            <a:off x="4913810" y="1037681"/>
            <a:ext cx="2834941" cy="5559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932DEE-46EB-7B4D-89C5-3FA178BCAEBA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3900DF-C477-7945-A6C7-C00BC0DE3B8A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Let’s Remember . . .</a:t>
            </a:r>
            <a:endParaRPr lang="en-US" sz="44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D09A7-C65A-AE49-8981-C0C339D1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381" y="1546274"/>
            <a:ext cx="3751705" cy="423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7F4AAFE-BB1D-5249-8BBB-D83318315C1F}"/>
              </a:ext>
            </a:extLst>
          </p:cNvPr>
          <p:cNvSpPr/>
          <p:nvPr/>
        </p:nvSpPr>
        <p:spPr>
          <a:xfrm>
            <a:off x="-906448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B89236-BD25-DC40-B507-32C26D35FE61}"/>
              </a:ext>
            </a:extLst>
          </p:cNvPr>
          <p:cNvSpPr/>
          <p:nvPr/>
        </p:nvSpPr>
        <p:spPr>
          <a:xfrm>
            <a:off x="567515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What We Will Cover</a:t>
            </a:r>
            <a:endParaRPr lang="en-US" sz="4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258AD3-C14F-474E-BC05-283F43B24B79}"/>
              </a:ext>
            </a:extLst>
          </p:cNvPr>
          <p:cNvGrpSpPr/>
          <p:nvPr/>
        </p:nvGrpSpPr>
        <p:grpSpPr>
          <a:xfrm>
            <a:off x="696805" y="1608063"/>
            <a:ext cx="3381192" cy="694944"/>
            <a:chOff x="696805" y="1392163"/>
            <a:chExt cx="3381192" cy="694944"/>
          </a:xfrm>
        </p:grpSpPr>
        <p:pic>
          <p:nvPicPr>
            <p:cNvPr id="27" name="Picture 21">
              <a:extLst>
                <a:ext uri="{FF2B5EF4-FFF2-40B4-BE49-F238E27FC236}">
                  <a16:creationId xmlns:a16="http://schemas.microsoft.com/office/drawing/2014/main" id="{19AE805B-2413-0D44-BD7D-C807BA3CC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696805" y="1392163"/>
              <a:ext cx="694944" cy="69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8ED0A2-EE54-5940-8EDB-A2D580977726}"/>
                </a:ext>
              </a:extLst>
            </p:cNvPr>
            <p:cNvSpPr/>
            <p:nvPr/>
          </p:nvSpPr>
          <p:spPr>
            <a:xfrm>
              <a:off x="1343787" y="1447248"/>
              <a:ext cx="27342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en-US" sz="3200" dirty="0"/>
                <a:t>Things to Know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66631B-807C-4E4B-B884-09D3FA2EE881}"/>
              </a:ext>
            </a:extLst>
          </p:cNvPr>
          <p:cNvGrpSpPr/>
          <p:nvPr/>
        </p:nvGrpSpPr>
        <p:grpSpPr>
          <a:xfrm>
            <a:off x="696805" y="2465041"/>
            <a:ext cx="3390233" cy="691949"/>
            <a:chOff x="696805" y="2245949"/>
            <a:chExt cx="3390233" cy="691949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324FB65C-8563-8F4B-B558-5119C7672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696805" y="2245949"/>
              <a:ext cx="704088" cy="69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69B1FE8-2F8E-7E4E-83DF-092D1E8A8A25}"/>
                </a:ext>
              </a:extLst>
            </p:cNvPr>
            <p:cNvSpPr/>
            <p:nvPr/>
          </p:nvSpPr>
          <p:spPr>
            <a:xfrm>
              <a:off x="1343787" y="2299536"/>
              <a:ext cx="27432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en-US" sz="3200" dirty="0"/>
                <a:t>What to Expect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5DA486-A118-5044-9840-6E235F41595F}"/>
              </a:ext>
            </a:extLst>
          </p:cNvPr>
          <p:cNvGrpSpPr/>
          <p:nvPr/>
        </p:nvGrpSpPr>
        <p:grpSpPr>
          <a:xfrm>
            <a:off x="696805" y="3319024"/>
            <a:ext cx="4126653" cy="694944"/>
            <a:chOff x="696805" y="3110152"/>
            <a:chExt cx="4126653" cy="694944"/>
          </a:xfrm>
        </p:grpSpPr>
        <p:pic>
          <p:nvPicPr>
            <p:cNvPr id="33" name="Picture 25">
              <a:extLst>
                <a:ext uri="{FF2B5EF4-FFF2-40B4-BE49-F238E27FC236}">
                  <a16:creationId xmlns:a16="http://schemas.microsoft.com/office/drawing/2014/main" id="{47FDA783-B6D4-F742-8FE2-B088179ED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696805" y="3110152"/>
              <a:ext cx="694944" cy="69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0E7E7E-2BB5-3E43-A554-40E492B5795D}"/>
                </a:ext>
              </a:extLst>
            </p:cNvPr>
            <p:cNvSpPr/>
            <p:nvPr/>
          </p:nvSpPr>
          <p:spPr>
            <a:xfrm>
              <a:off x="1343787" y="3165237"/>
              <a:ext cx="34796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en-US" sz="3200" dirty="0"/>
                <a:t>Introduction Videos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57D034-068F-974D-891D-84AA841098C7}"/>
              </a:ext>
            </a:extLst>
          </p:cNvPr>
          <p:cNvGrpSpPr/>
          <p:nvPr/>
        </p:nvGrpSpPr>
        <p:grpSpPr>
          <a:xfrm>
            <a:off x="696805" y="4156680"/>
            <a:ext cx="1501318" cy="695325"/>
            <a:chOff x="696805" y="4822628"/>
            <a:chExt cx="1501318" cy="695325"/>
          </a:xfrm>
        </p:grpSpPr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id="{0D6DA964-9F24-1145-AEB2-17F0D254C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696805" y="4822628"/>
              <a:ext cx="695325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04D887-09E8-A145-903F-260D65A6DFEB}"/>
                </a:ext>
              </a:extLst>
            </p:cNvPr>
            <p:cNvSpPr/>
            <p:nvPr/>
          </p:nvSpPr>
          <p:spPr>
            <a:xfrm>
              <a:off x="1343787" y="4877903"/>
              <a:ext cx="85433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en-US" sz="3200" dirty="0"/>
                <a:t>Tips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94C22EE-8B5A-DE43-B0D2-830277088C48}"/>
              </a:ext>
            </a:extLst>
          </p:cNvPr>
          <p:cNvGrpSpPr/>
          <p:nvPr/>
        </p:nvGrpSpPr>
        <p:grpSpPr>
          <a:xfrm>
            <a:off x="696805" y="5014037"/>
            <a:ext cx="3531682" cy="696912"/>
            <a:chOff x="696805" y="5674437"/>
            <a:chExt cx="3531682" cy="696912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EA6FA731-3D9A-5646-857F-60E6AC4BE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96805" y="5674437"/>
              <a:ext cx="696912" cy="696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325F3C-9E9B-C247-AB65-E8DFFE07472D}"/>
                </a:ext>
              </a:extLst>
            </p:cNvPr>
            <p:cNvSpPr/>
            <p:nvPr/>
          </p:nvSpPr>
          <p:spPr>
            <a:xfrm>
              <a:off x="1343787" y="5730506"/>
              <a:ext cx="28847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en-US" sz="3200" dirty="0"/>
                <a:t>Let’s Remember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D7387-7587-BF44-993C-3F9FB360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2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35FB8-4C15-2149-B804-B8B485D8F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521" y="1252964"/>
            <a:ext cx="4921356" cy="4773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58A4E7EE-F2A4-364C-BD2C-89790C5CA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25" y="1499510"/>
            <a:ext cx="2931871" cy="4280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D84922A-BC29-A241-A8C0-2A14BBA0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3947"/>
            <a:ext cx="7886700" cy="1325563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6000" dirty="0"/>
              <a:t>You Will Rock It!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F7E15-FFB6-D149-8D76-13087ECC73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470230" y="6200349"/>
            <a:ext cx="2203540" cy="4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6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6389C9E-DCEC-2C41-A1A2-A4D77ABBE311}"/>
              </a:ext>
            </a:extLst>
          </p:cNvPr>
          <p:cNvSpPr txBox="1">
            <a:spLocks/>
          </p:cNvSpPr>
          <p:nvPr/>
        </p:nvSpPr>
        <p:spPr>
          <a:xfrm>
            <a:off x="261005" y="1670349"/>
            <a:ext cx="7886700" cy="132556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000" b="1" dirty="0">
                <a:latin typeface="+mn-lt"/>
              </a:rPr>
              <a:t>Embedded Universal Supports</a:t>
            </a:r>
            <a:endParaRPr lang="en-US" sz="6000" dirty="0">
              <a:effectLst>
                <a:glow rad="63500">
                  <a:schemeClr val="accent4">
                    <a:satMod val="175000"/>
                    <a:alpha val="13000"/>
                  </a:schemeClr>
                </a:glow>
              </a:effectLst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7498B-F45E-2B47-9F85-55F6ABD76F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0273" y="571356"/>
            <a:ext cx="3039621" cy="667234"/>
          </a:xfrm>
          <a:prstGeom prst="rect">
            <a:avLst/>
          </a:prstGeom>
          <a:effectLst/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D6CE6C0-66EC-0246-ABC8-CF7BFA55F126}"/>
              </a:ext>
            </a:extLst>
          </p:cNvPr>
          <p:cNvSpPr txBox="1">
            <a:spLocks/>
          </p:cNvSpPr>
          <p:nvPr/>
        </p:nvSpPr>
        <p:spPr>
          <a:xfrm>
            <a:off x="261005" y="3676991"/>
            <a:ext cx="2962962" cy="554377"/>
          </a:xfrm>
          <a:prstGeom prst="rect">
            <a:avLst/>
          </a:prstGeom>
          <a:effectLst>
            <a:glow rad="25400">
              <a:schemeClr val="accent4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effectLst>
                  <a:glow rad="63500">
                    <a:schemeClr val="accent4">
                      <a:satMod val="175000"/>
                      <a:alpha val="13000"/>
                    </a:schemeClr>
                  </a:glow>
                </a:effectLst>
              </a:rPr>
              <a:t>Grades K–8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1333AF-C035-2F49-90CE-621629EAA4E8}"/>
              </a:ext>
            </a:extLst>
          </p:cNvPr>
          <p:cNvCxnSpPr>
            <a:cxnSpLocks/>
          </p:cNvCxnSpPr>
          <p:nvPr/>
        </p:nvCxnSpPr>
        <p:spPr>
          <a:xfrm>
            <a:off x="354315" y="3487220"/>
            <a:ext cx="3597769" cy="0"/>
          </a:xfrm>
          <a:prstGeom prst="line">
            <a:avLst/>
          </a:prstGeom>
          <a:ln w="22225" cap="rnd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098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51321F-E19E-164B-AB74-505697CF9AA7}"/>
              </a:ext>
            </a:extLst>
          </p:cNvPr>
          <p:cNvGrpSpPr/>
          <p:nvPr/>
        </p:nvGrpSpPr>
        <p:grpSpPr>
          <a:xfrm>
            <a:off x="793489" y="2339397"/>
            <a:ext cx="7557023" cy="4132747"/>
            <a:chOff x="892801" y="2339397"/>
            <a:chExt cx="7557023" cy="41327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A12234-8FAF-B748-A5CD-B380C3E2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92801" y="2339397"/>
              <a:ext cx="7557023" cy="41327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4DDF36-541C-5C4D-83DC-A2E7E2364616}"/>
                </a:ext>
              </a:extLst>
            </p:cNvPr>
            <p:cNvSpPr/>
            <p:nvPr/>
          </p:nvSpPr>
          <p:spPr>
            <a:xfrm>
              <a:off x="1985554" y="2592634"/>
              <a:ext cx="5394960" cy="3364029"/>
            </a:xfrm>
            <a:prstGeom prst="rect">
              <a:avLst/>
            </a:prstGeom>
            <a:solidFill>
              <a:srgbClr val="247BD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4359A13-F89D-2042-9121-30DB88C5B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42"/>
            <a:stretch/>
          </p:blipFill>
          <p:spPr>
            <a:xfrm>
              <a:off x="2112802" y="2773866"/>
              <a:ext cx="5117020" cy="3001563"/>
            </a:xfrm>
            <a:prstGeom prst="rect">
              <a:avLst/>
            </a:prstGeom>
          </p:spPr>
        </p:pic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177B75-E741-5E44-93CE-C3CAF544C1D2}"/>
              </a:ext>
            </a:extLst>
          </p:cNvPr>
          <p:cNvSpPr/>
          <p:nvPr/>
        </p:nvSpPr>
        <p:spPr>
          <a:xfrm>
            <a:off x="-911013" y="29410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24857-92CE-874D-8898-FFE88C6B8036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Keyboard Navigation</a:t>
            </a:r>
            <a:endParaRPr lang="en-US" sz="4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CBC956-7EA5-5846-81E6-7DB94EAB22EB}"/>
              </a:ext>
            </a:extLst>
          </p:cNvPr>
          <p:cNvGrpSpPr/>
          <p:nvPr/>
        </p:nvGrpSpPr>
        <p:grpSpPr>
          <a:xfrm>
            <a:off x="1025089" y="1606032"/>
            <a:ext cx="7093822" cy="1077218"/>
            <a:chOff x="1122254" y="5626961"/>
            <a:chExt cx="6710815" cy="107721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2A235B0-FF1A-424F-B994-563A23484D8A}"/>
                </a:ext>
              </a:extLst>
            </p:cNvPr>
            <p:cNvSpPr/>
            <p:nvPr/>
          </p:nvSpPr>
          <p:spPr>
            <a:xfrm>
              <a:off x="1122254" y="5641982"/>
              <a:ext cx="6710815" cy="10243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A3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535438-FF61-654D-B634-411A25FB12B5}"/>
                </a:ext>
              </a:extLst>
            </p:cNvPr>
            <p:cNvSpPr/>
            <p:nvPr/>
          </p:nvSpPr>
          <p:spPr>
            <a:xfrm>
              <a:off x="1194064" y="5626961"/>
              <a:ext cx="656719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fontAlgn="auto">
                <a:buFont typeface="Arial" panose="020B0604020202020204" pitchFamily="34" charset="0"/>
                <a:buNone/>
              </a:pPr>
              <a:r>
                <a:rPr lang="en-US" sz="3200" b="1" dirty="0"/>
                <a:t>How: </a:t>
              </a:r>
              <a:r>
                <a:rPr lang="en-US" sz="3200" dirty="0"/>
                <a:t>Using specific keyboard selections:</a:t>
              </a:r>
            </a:p>
            <a:p>
              <a:pPr fontAlgn="auto"/>
              <a:r>
                <a:rPr lang="en-US" sz="3200" dirty="0"/>
                <a:t>Tab, Shift + Tab, and Enter or Space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754BA6-9B44-3247-8F1A-CD7951F1C2A3}"/>
              </a:ext>
            </a:extLst>
          </p:cNvPr>
          <p:cNvGrpSpPr/>
          <p:nvPr/>
        </p:nvGrpSpPr>
        <p:grpSpPr>
          <a:xfrm>
            <a:off x="252579" y="3077506"/>
            <a:ext cx="1860223" cy="2123370"/>
            <a:chOff x="82244" y="2297599"/>
            <a:chExt cx="1860223" cy="2325257"/>
          </a:xfrm>
          <a:solidFill>
            <a:schemeClr val="bg1">
              <a:lumMod val="85000"/>
            </a:schemeClr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7580FFF-D443-AD4E-8233-5A986B54131A}"/>
                </a:ext>
              </a:extLst>
            </p:cNvPr>
            <p:cNvSpPr/>
            <p:nvPr/>
          </p:nvSpPr>
          <p:spPr>
            <a:xfrm>
              <a:off x="82244" y="2297599"/>
              <a:ext cx="1860223" cy="2325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A3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F896F2-0A33-814C-B912-8AC1685FAAEC}"/>
                </a:ext>
              </a:extLst>
            </p:cNvPr>
            <p:cNvSpPr txBox="1"/>
            <p:nvPr/>
          </p:nvSpPr>
          <p:spPr>
            <a:xfrm>
              <a:off x="188786" y="2406203"/>
              <a:ext cx="1644668" cy="2123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</a:t>
              </a:r>
              <a:r>
                <a:rPr lang="en-US" sz="2400" i="1" dirty="0"/>
                <a:t>Tab</a:t>
              </a:r>
              <a:r>
                <a:rPr lang="en-US" sz="2400" dirty="0"/>
                <a:t> key </a:t>
              </a:r>
              <a:br>
                <a:rPr lang="en-US" sz="2400" dirty="0"/>
              </a:br>
              <a:r>
                <a:rPr lang="en-US" sz="2400" dirty="0"/>
                <a:t>will initiate keyboard navigation features.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80F4BC-5BD6-6844-9F81-11DF7CE90D63}"/>
              </a:ext>
            </a:extLst>
          </p:cNvPr>
          <p:cNvGrpSpPr/>
          <p:nvPr/>
        </p:nvGrpSpPr>
        <p:grpSpPr>
          <a:xfrm>
            <a:off x="257787" y="3070994"/>
            <a:ext cx="1860223" cy="2407498"/>
            <a:chOff x="82244" y="2297599"/>
            <a:chExt cx="1860223" cy="2636400"/>
          </a:xfrm>
          <a:solidFill>
            <a:schemeClr val="bg1">
              <a:lumMod val="85000"/>
            </a:schemeClr>
          </a:solidFill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9722423-D94D-DD43-880D-85D42DC9EDFD}"/>
                </a:ext>
              </a:extLst>
            </p:cNvPr>
            <p:cNvSpPr/>
            <p:nvPr/>
          </p:nvSpPr>
          <p:spPr>
            <a:xfrm>
              <a:off x="82244" y="2297599"/>
              <a:ext cx="1860223" cy="2636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A3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54B806-2AE6-904A-BD6F-C35EA809170D}"/>
                </a:ext>
              </a:extLst>
            </p:cNvPr>
            <p:cNvSpPr txBox="1"/>
            <p:nvPr/>
          </p:nvSpPr>
          <p:spPr>
            <a:xfrm>
              <a:off x="188786" y="2406203"/>
              <a:ext cx="1644668" cy="2527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box will appear showing </a:t>
              </a:r>
              <a:br>
                <a:rPr lang="en-US" sz="2400" dirty="0"/>
              </a:br>
              <a:r>
                <a:rPr lang="en-US" sz="2400" dirty="0"/>
                <a:t>where you are on the screen.</a:t>
              </a: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E242B9-7AEF-1848-B057-E1DE0E70D0CA}"/>
              </a:ext>
            </a:extLst>
          </p:cNvPr>
          <p:cNvCxnSpPr>
            <a:cxnSpLocks/>
          </p:cNvCxnSpPr>
          <p:nvPr/>
        </p:nvCxnSpPr>
        <p:spPr>
          <a:xfrm>
            <a:off x="1708149" y="4769319"/>
            <a:ext cx="809306" cy="0"/>
          </a:xfrm>
          <a:prstGeom prst="straightConnector1">
            <a:avLst/>
          </a:prstGeom>
          <a:ln w="177800">
            <a:solidFill>
              <a:srgbClr val="6A388A"/>
            </a:solidFill>
            <a:tailEnd type="triangle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8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0A60A2-4DEE-0A44-B260-6BDFFC98637C}"/>
              </a:ext>
            </a:extLst>
          </p:cNvPr>
          <p:cNvGrpSpPr/>
          <p:nvPr/>
        </p:nvGrpSpPr>
        <p:grpSpPr>
          <a:xfrm>
            <a:off x="793489" y="2339397"/>
            <a:ext cx="7557023" cy="4132747"/>
            <a:chOff x="793489" y="2339397"/>
            <a:chExt cx="7557023" cy="4132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51321F-E19E-164B-AB74-505697CF9AA7}"/>
                </a:ext>
              </a:extLst>
            </p:cNvPr>
            <p:cNvGrpSpPr/>
            <p:nvPr/>
          </p:nvGrpSpPr>
          <p:grpSpPr>
            <a:xfrm>
              <a:off x="793489" y="2339397"/>
              <a:ext cx="7557023" cy="4132747"/>
              <a:chOff x="892801" y="2339397"/>
              <a:chExt cx="7557023" cy="413274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5A12234-8FAF-B748-A5CD-B380C3E2D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892801" y="2339397"/>
                <a:ext cx="7557023" cy="4132747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C4DDF36-541C-5C4D-83DC-A2E7E2364616}"/>
                  </a:ext>
                </a:extLst>
              </p:cNvPr>
              <p:cNvSpPr/>
              <p:nvPr/>
            </p:nvSpPr>
            <p:spPr>
              <a:xfrm>
                <a:off x="1985554" y="2592634"/>
                <a:ext cx="5394960" cy="3364029"/>
              </a:xfrm>
              <a:prstGeom prst="rect">
                <a:avLst/>
              </a:prstGeom>
              <a:solidFill>
                <a:srgbClr val="49B75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E704B9-2BC1-9C4C-A713-7F75E365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307" b="9575"/>
            <a:stretch/>
          </p:blipFill>
          <p:spPr>
            <a:xfrm>
              <a:off x="2139265" y="2898634"/>
              <a:ext cx="5029200" cy="2756263"/>
            </a:xfrm>
            <a:prstGeom prst="rect">
              <a:avLst/>
            </a:prstGeom>
          </p:spPr>
        </p:pic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177B75-E741-5E44-93CE-C3CAF544C1D2}"/>
              </a:ext>
            </a:extLst>
          </p:cNvPr>
          <p:cNvSpPr/>
          <p:nvPr/>
        </p:nvSpPr>
        <p:spPr>
          <a:xfrm>
            <a:off x="-911013" y="29410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24857-92CE-874D-8898-FFE88C6B8036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Audio Support</a:t>
            </a:r>
            <a:endParaRPr lang="en-US" sz="4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CBC956-7EA5-5846-81E6-7DB94EAB22EB}"/>
              </a:ext>
            </a:extLst>
          </p:cNvPr>
          <p:cNvGrpSpPr/>
          <p:nvPr/>
        </p:nvGrpSpPr>
        <p:grpSpPr>
          <a:xfrm>
            <a:off x="1975536" y="1606032"/>
            <a:ext cx="5192929" cy="1077218"/>
            <a:chOff x="1122254" y="5626961"/>
            <a:chExt cx="4912554" cy="107721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2A235B0-FF1A-424F-B994-563A23484D8A}"/>
                </a:ext>
              </a:extLst>
            </p:cNvPr>
            <p:cNvSpPr/>
            <p:nvPr/>
          </p:nvSpPr>
          <p:spPr>
            <a:xfrm>
              <a:off x="1122254" y="5641982"/>
              <a:ext cx="4840744" cy="10243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A3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535438-FF61-654D-B634-411A25FB12B5}"/>
                </a:ext>
              </a:extLst>
            </p:cNvPr>
            <p:cNvSpPr/>
            <p:nvPr/>
          </p:nvSpPr>
          <p:spPr>
            <a:xfrm>
              <a:off x="1194064" y="5626961"/>
              <a:ext cx="48407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3200" b="1" dirty="0"/>
                <a:t>How: </a:t>
              </a:r>
              <a:r>
                <a:rPr lang="en-US" sz="3200" dirty="0"/>
                <a:t>Using the speaker icon, </a:t>
              </a:r>
              <a:br>
                <a:rPr lang="en-US" sz="3200" dirty="0"/>
              </a:br>
              <a:r>
                <a:rPr lang="en-US" sz="3200" dirty="0"/>
                <a:t>wherever it appears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389C18-185D-2F45-85AB-83B329DB559B}"/>
              </a:ext>
            </a:extLst>
          </p:cNvPr>
          <p:cNvGrpSpPr/>
          <p:nvPr/>
        </p:nvGrpSpPr>
        <p:grpSpPr>
          <a:xfrm>
            <a:off x="2493818" y="2964709"/>
            <a:ext cx="3121142" cy="2016359"/>
            <a:chOff x="2493818" y="2964709"/>
            <a:chExt cx="3121142" cy="20163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B667B46-9FD6-4246-81B3-FDEE176468A2}"/>
                </a:ext>
              </a:extLst>
            </p:cNvPr>
            <p:cNvSpPr/>
            <p:nvPr/>
          </p:nvSpPr>
          <p:spPr>
            <a:xfrm>
              <a:off x="2493818" y="2964709"/>
              <a:ext cx="314696" cy="314696"/>
            </a:xfrm>
            <a:prstGeom prst="roundRect">
              <a:avLst/>
            </a:prstGeom>
            <a:noFill/>
            <a:ln w="28575">
              <a:solidFill>
                <a:srgbClr val="6A388A"/>
              </a:soli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37D9D5C-9CD4-5D4D-9EAD-884422BB97E9}"/>
                </a:ext>
              </a:extLst>
            </p:cNvPr>
            <p:cNvSpPr/>
            <p:nvPr/>
          </p:nvSpPr>
          <p:spPr>
            <a:xfrm>
              <a:off x="4655127" y="2964709"/>
              <a:ext cx="314696" cy="314696"/>
            </a:xfrm>
            <a:prstGeom prst="roundRect">
              <a:avLst/>
            </a:prstGeom>
            <a:noFill/>
            <a:ln w="28575">
              <a:solidFill>
                <a:srgbClr val="6A388A"/>
              </a:soli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D468BEE7-E835-2348-A377-C01B5C4B86C9}"/>
                </a:ext>
              </a:extLst>
            </p:cNvPr>
            <p:cNvSpPr/>
            <p:nvPr/>
          </p:nvSpPr>
          <p:spPr>
            <a:xfrm>
              <a:off x="2493818" y="4324404"/>
              <a:ext cx="314696" cy="314696"/>
            </a:xfrm>
            <a:prstGeom prst="roundRect">
              <a:avLst/>
            </a:prstGeom>
            <a:noFill/>
            <a:ln w="28575">
              <a:solidFill>
                <a:srgbClr val="6A388A"/>
              </a:soli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FB437D5-8211-7846-90E8-9E45BDD45283}"/>
                </a:ext>
              </a:extLst>
            </p:cNvPr>
            <p:cNvSpPr/>
            <p:nvPr/>
          </p:nvSpPr>
          <p:spPr>
            <a:xfrm>
              <a:off x="2559350" y="4666372"/>
              <a:ext cx="314696" cy="314696"/>
            </a:xfrm>
            <a:prstGeom prst="roundRect">
              <a:avLst/>
            </a:prstGeom>
            <a:noFill/>
            <a:ln w="28575">
              <a:solidFill>
                <a:srgbClr val="6A388A"/>
              </a:soli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0955535-0548-484A-9716-31DA87A66C86}"/>
                </a:ext>
              </a:extLst>
            </p:cNvPr>
            <p:cNvSpPr/>
            <p:nvPr/>
          </p:nvSpPr>
          <p:spPr>
            <a:xfrm>
              <a:off x="3928825" y="4666372"/>
              <a:ext cx="314696" cy="314696"/>
            </a:xfrm>
            <a:prstGeom prst="roundRect">
              <a:avLst/>
            </a:prstGeom>
            <a:noFill/>
            <a:ln w="28575">
              <a:solidFill>
                <a:srgbClr val="6A388A"/>
              </a:soli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069B86A-62A7-E14C-8C04-85784D153923}"/>
                </a:ext>
              </a:extLst>
            </p:cNvPr>
            <p:cNvSpPr/>
            <p:nvPr/>
          </p:nvSpPr>
          <p:spPr>
            <a:xfrm>
              <a:off x="5300264" y="4666372"/>
              <a:ext cx="314696" cy="314696"/>
            </a:xfrm>
            <a:prstGeom prst="roundRect">
              <a:avLst/>
            </a:prstGeom>
            <a:noFill/>
            <a:ln w="28575">
              <a:solidFill>
                <a:srgbClr val="6A388A"/>
              </a:solidFill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941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51321F-E19E-164B-AB74-505697CF9AA7}"/>
              </a:ext>
            </a:extLst>
          </p:cNvPr>
          <p:cNvGrpSpPr/>
          <p:nvPr/>
        </p:nvGrpSpPr>
        <p:grpSpPr>
          <a:xfrm>
            <a:off x="892801" y="2339397"/>
            <a:ext cx="7557023" cy="4132747"/>
            <a:chOff x="892801" y="2339397"/>
            <a:chExt cx="7557023" cy="41327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A12234-8FAF-B748-A5CD-B380C3E2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92801" y="2339397"/>
              <a:ext cx="7557023" cy="41327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4DDF36-541C-5C4D-83DC-A2E7E2364616}"/>
                </a:ext>
              </a:extLst>
            </p:cNvPr>
            <p:cNvSpPr/>
            <p:nvPr/>
          </p:nvSpPr>
          <p:spPr>
            <a:xfrm>
              <a:off x="1985554" y="2592634"/>
              <a:ext cx="5394960" cy="3364029"/>
            </a:xfrm>
            <a:prstGeom prst="rect">
              <a:avLst/>
            </a:prstGeom>
            <a:solidFill>
              <a:srgbClr val="3C77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177B75-E741-5E44-93CE-C3CAF544C1D2}"/>
              </a:ext>
            </a:extLst>
          </p:cNvPr>
          <p:cNvSpPr/>
          <p:nvPr/>
        </p:nvSpPr>
        <p:spPr>
          <a:xfrm>
            <a:off x="-911013" y="29410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24857-92CE-874D-8898-FFE88C6B8036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Closed Captioning</a:t>
            </a:r>
            <a:endParaRPr lang="en-US" sz="4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CBC956-7EA5-5846-81E6-7DB94EAB22EB}"/>
              </a:ext>
            </a:extLst>
          </p:cNvPr>
          <p:cNvGrpSpPr/>
          <p:nvPr/>
        </p:nvGrpSpPr>
        <p:grpSpPr>
          <a:xfrm>
            <a:off x="1786708" y="1606032"/>
            <a:ext cx="5570584" cy="1077218"/>
            <a:chOff x="1122254" y="5626961"/>
            <a:chExt cx="5269819" cy="107721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2A235B0-FF1A-424F-B994-563A23484D8A}"/>
                </a:ext>
              </a:extLst>
            </p:cNvPr>
            <p:cNvSpPr/>
            <p:nvPr/>
          </p:nvSpPr>
          <p:spPr>
            <a:xfrm>
              <a:off x="1122254" y="5641982"/>
              <a:ext cx="5269818" cy="10243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A3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535438-FF61-654D-B634-411A25FB12B5}"/>
                </a:ext>
              </a:extLst>
            </p:cNvPr>
            <p:cNvSpPr/>
            <p:nvPr/>
          </p:nvSpPr>
          <p:spPr>
            <a:xfrm>
              <a:off x="1194064" y="5626961"/>
              <a:ext cx="519800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3200" b="1" dirty="0"/>
                <a:t>How: </a:t>
              </a:r>
              <a:r>
                <a:rPr lang="en-US" sz="3200" dirty="0"/>
                <a:t>Using the CC box in the bottom left corner of the screen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754BA6-9B44-3247-8F1A-CD7951F1C2A3}"/>
              </a:ext>
            </a:extLst>
          </p:cNvPr>
          <p:cNvGrpSpPr/>
          <p:nvPr/>
        </p:nvGrpSpPr>
        <p:grpSpPr>
          <a:xfrm>
            <a:off x="276329" y="2923131"/>
            <a:ext cx="2161904" cy="1657153"/>
            <a:chOff x="82244" y="2297599"/>
            <a:chExt cx="2161904" cy="1814713"/>
          </a:xfrm>
          <a:solidFill>
            <a:schemeClr val="bg1">
              <a:lumMod val="85000"/>
            </a:schemeClr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7580FFF-D443-AD4E-8233-5A986B54131A}"/>
                </a:ext>
              </a:extLst>
            </p:cNvPr>
            <p:cNvSpPr/>
            <p:nvPr/>
          </p:nvSpPr>
          <p:spPr>
            <a:xfrm>
              <a:off x="82244" y="2297599"/>
              <a:ext cx="2161904" cy="18112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A38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F896F2-0A33-814C-B912-8AC1685FAAEC}"/>
                </a:ext>
              </a:extLst>
            </p:cNvPr>
            <p:cNvSpPr txBox="1"/>
            <p:nvPr/>
          </p:nvSpPr>
          <p:spPr>
            <a:xfrm>
              <a:off x="135514" y="2393411"/>
              <a:ext cx="2055363" cy="1718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Clicking the CC box allows you to view the text on screen.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4FE0FE2-9708-B346-803E-8E958DF15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44" r="17268"/>
          <a:stretch/>
        </p:blipFill>
        <p:spPr>
          <a:xfrm>
            <a:off x="2819137" y="2797849"/>
            <a:ext cx="3952892" cy="30442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6365E4-BB1F-7C44-8AB5-7A46E478FD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80472" r="90824" b="3948"/>
          <a:stretch/>
        </p:blipFill>
        <p:spPr>
          <a:xfrm>
            <a:off x="2149410" y="5251969"/>
            <a:ext cx="555506" cy="474274"/>
          </a:xfrm>
          <a:prstGeom prst="rect">
            <a:avLst/>
          </a:prstGeom>
          <a:ln>
            <a:noFill/>
          </a:ln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7E242B9-7AEF-1848-B057-E1DE0E70D0CA}"/>
              </a:ext>
            </a:extLst>
          </p:cNvPr>
          <p:cNvCxnSpPr>
            <a:cxnSpLocks/>
          </p:cNvCxnSpPr>
          <p:nvPr/>
        </p:nvCxnSpPr>
        <p:spPr>
          <a:xfrm>
            <a:off x="2424380" y="4191992"/>
            <a:ext cx="0" cy="1119356"/>
          </a:xfrm>
          <a:prstGeom prst="straightConnector1">
            <a:avLst/>
          </a:prstGeom>
          <a:ln w="177800">
            <a:solidFill>
              <a:srgbClr val="6A388A"/>
            </a:solidFill>
            <a:tailEnd type="triangle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0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hirt, room&#10;&#10;Description automatically generated">
            <a:extLst>
              <a:ext uri="{FF2B5EF4-FFF2-40B4-BE49-F238E27FC236}">
                <a16:creationId xmlns:a16="http://schemas.microsoft.com/office/drawing/2014/main" id="{69F3B3F8-379F-1347-9658-12F113F5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272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7EB658-4DCF-4040-B160-D026351C1D91}"/>
              </a:ext>
            </a:extLst>
          </p:cNvPr>
          <p:cNvSpPr/>
          <p:nvPr/>
        </p:nvSpPr>
        <p:spPr>
          <a:xfrm rot="829050">
            <a:off x="1211577" y="1544243"/>
            <a:ext cx="7745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cs typeface="Calibri" panose="020F0502020204030204" pitchFamily="34" charset="0"/>
              </a:rPr>
              <a:t>“Why are we taking the </a:t>
            </a:r>
            <a:br>
              <a:rPr lang="en-US" sz="4400" b="1" dirty="0">
                <a:cs typeface="Calibri" panose="020F0502020204030204" pitchFamily="34" charset="0"/>
              </a:rPr>
            </a:br>
            <a:r>
              <a:rPr lang="en-US" sz="4400" b="1" i="1" dirty="0" err="1">
                <a:cs typeface="Calibri" panose="020F0502020204030204" pitchFamily="34" charset="0"/>
              </a:rPr>
              <a:t>i</a:t>
            </a:r>
            <a:r>
              <a:rPr lang="en-US" sz="4400" b="1" i="1" dirty="0">
                <a:cs typeface="Calibri" panose="020F0502020204030204" pitchFamily="34" charset="0"/>
              </a:rPr>
              <a:t>-Ready Diagnostic</a:t>
            </a:r>
            <a:r>
              <a:rPr lang="en-US" sz="4400" b="1" dirty="0">
                <a:cs typeface="Calibri" panose="020F0502020204030204" pitchFamily="34" charset="0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236686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1">
            <a:extLst>
              <a:ext uri="{FF2B5EF4-FFF2-40B4-BE49-F238E27FC236}">
                <a16:creationId xmlns:a16="http://schemas.microsoft.com/office/drawing/2014/main" id="{A77F790C-AF30-5A44-9650-015B2F09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885" y="1483898"/>
            <a:ext cx="7943850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Remember, the </a:t>
            </a:r>
            <a:r>
              <a:rPr lang="en-US" altLang="en-US" dirty="0"/>
              <a:t>Diagnostic </a:t>
            </a:r>
            <a:r>
              <a:rPr lang="en-US" altLang="en-US" b="1" dirty="0"/>
              <a:t>helps</a:t>
            </a:r>
            <a:r>
              <a:rPr lang="en-US" altLang="en-US" dirty="0"/>
              <a:t> </a:t>
            </a:r>
            <a:r>
              <a:rPr lang="en-US" altLang="en-US" b="1" dirty="0"/>
              <a:t>us</a:t>
            </a:r>
            <a:r>
              <a:rPr lang="en-US" altLang="en-US" dirty="0"/>
              <a:t>:</a:t>
            </a:r>
            <a:r>
              <a:rPr lang="en-US" altLang="en-US" b="1" dirty="0"/>
              <a:t> </a:t>
            </a:r>
          </a:p>
          <a:p>
            <a:pPr marL="457200" lvl="1" indent="0">
              <a:lnSpc>
                <a:spcPct val="150000"/>
              </a:lnSpc>
              <a:spcBef>
                <a:spcPct val="0"/>
              </a:spcBef>
              <a:buNone/>
            </a:pPr>
            <a:br>
              <a:rPr lang="en-US" altLang="en-US" sz="2400" dirty="0"/>
            </a:br>
            <a:endParaRPr lang="en-US" alt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AFBA45-E2D5-F149-B4FC-48F455BD2EB6}"/>
              </a:ext>
            </a:extLst>
          </p:cNvPr>
          <p:cNvSpPr/>
          <p:nvPr/>
        </p:nvSpPr>
        <p:spPr>
          <a:xfrm>
            <a:off x="4150383" y="4463647"/>
            <a:ext cx="41106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/>
              <a:t>Make the best use </a:t>
            </a:r>
            <a:br>
              <a:rPr lang="en-US" altLang="en-US" sz="3200" dirty="0"/>
            </a:br>
            <a:r>
              <a:rPr lang="en-US" altLang="en-US" sz="3200" dirty="0"/>
              <a:t>of your learning time</a:t>
            </a:r>
            <a:endParaRPr lang="en-US" alt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2F8A9B-9DD5-7646-B806-ED1C3A4103B1}"/>
              </a:ext>
            </a:extLst>
          </p:cNvPr>
          <p:cNvGrpSpPr/>
          <p:nvPr/>
        </p:nvGrpSpPr>
        <p:grpSpPr>
          <a:xfrm>
            <a:off x="619241" y="3429001"/>
            <a:ext cx="3171424" cy="2767506"/>
            <a:chOff x="1387060" y="4455732"/>
            <a:chExt cx="1009974" cy="88134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9040E8-409E-4846-822D-06FB94B0D9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867" y="4455732"/>
              <a:ext cx="551167" cy="55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D59D22-904D-1F47-9BB1-E95DAE6C5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7060" y="4616128"/>
              <a:ext cx="789801" cy="720946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45E3066-58CE-474C-BBD0-6D72A2DD8D24}"/>
              </a:ext>
            </a:extLst>
          </p:cNvPr>
          <p:cNvSpPr/>
          <p:nvPr/>
        </p:nvSpPr>
        <p:spPr>
          <a:xfrm>
            <a:off x="4084722" y="2340017"/>
            <a:ext cx="4670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/>
              <a:t>Find out what you know</a:t>
            </a: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1EC325-5ED0-4247-9785-AEB56907F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515" y="2121649"/>
            <a:ext cx="2305134" cy="4368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693EBE-70C8-DE42-A3B6-53BDF31C80E5}"/>
              </a:ext>
            </a:extLst>
          </p:cNvPr>
          <p:cNvSpPr/>
          <p:nvPr/>
        </p:nvSpPr>
        <p:spPr>
          <a:xfrm>
            <a:off x="4084722" y="3155610"/>
            <a:ext cx="4546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/>
              <a:t>Understand what you</a:t>
            </a:r>
            <a:br>
              <a:rPr lang="en-US" altLang="en-US" sz="3200" dirty="0"/>
            </a:br>
            <a:r>
              <a:rPr lang="en-US" altLang="en-US" sz="3200" dirty="0"/>
              <a:t> are ready to learn</a:t>
            </a:r>
            <a:endParaRPr lang="en-US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17ACB7-DA23-5042-9169-C6D0E75F2881}"/>
              </a:ext>
            </a:extLst>
          </p:cNvPr>
          <p:cNvGrpSpPr/>
          <p:nvPr/>
        </p:nvGrpSpPr>
        <p:grpSpPr>
          <a:xfrm>
            <a:off x="652160" y="3180966"/>
            <a:ext cx="3919839" cy="2565363"/>
            <a:chOff x="700157" y="3497045"/>
            <a:chExt cx="1687978" cy="110470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ABEC06-48EF-CB47-B258-F5BB791F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157" y="3508792"/>
              <a:ext cx="1057137" cy="8316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C62460-7C45-5349-8460-1D556DC8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409467" y="3497045"/>
              <a:ext cx="978668" cy="110470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2D60FF5-8EDA-4642-9A3A-016ED5E902B1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867D7E-EFDD-544E-AF2D-9FF432394D51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Why take the </a:t>
            </a:r>
            <a:r>
              <a:rPr lang="en-US" altLang="en-US" sz="4400" b="1" i="1" dirty="0" err="1"/>
              <a:t>i</a:t>
            </a:r>
            <a:r>
              <a:rPr lang="en-US" altLang="en-US" sz="4400" b="1" i="1" dirty="0"/>
              <a:t>-Ready</a:t>
            </a:r>
            <a:r>
              <a:rPr lang="en-US" altLang="en-US" sz="4400" b="1" dirty="0"/>
              <a:t> </a:t>
            </a:r>
            <a:r>
              <a:rPr lang="en-US" altLang="en-US" sz="4400" b="1" i="1" dirty="0"/>
              <a:t>Diagnostic</a:t>
            </a:r>
            <a:r>
              <a:rPr lang="en-US" altLang="en-US" sz="4400" b="1" dirty="0"/>
              <a:t>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ACB52EF-B868-404D-BDC0-07FF8357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0" y="1489153"/>
            <a:ext cx="9144000" cy="500062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1DDC0E8-EB11-8342-AD72-AED3ADA30C98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97B56C-D383-5049-83BA-7F7BD8D3088A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Online Lessons</a:t>
            </a:r>
            <a:endParaRPr lang="en-US" sz="4400" b="1" dirty="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6D87C6-0D7F-3B48-8A1E-33D643121C52}"/>
              </a:ext>
            </a:extLst>
          </p:cNvPr>
          <p:cNvGrpSpPr/>
          <p:nvPr/>
        </p:nvGrpSpPr>
        <p:grpSpPr>
          <a:xfrm>
            <a:off x="982249" y="4741707"/>
            <a:ext cx="7821039" cy="735786"/>
            <a:chOff x="122423" y="2251647"/>
            <a:chExt cx="7350588" cy="805744"/>
          </a:xfrm>
          <a:solidFill>
            <a:schemeClr val="bg1">
              <a:lumMod val="85000"/>
            </a:schemeClr>
          </a:solidFill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1710DAC-C655-7442-B2B1-3BC514366BA7}"/>
                </a:ext>
              </a:extLst>
            </p:cNvPr>
            <p:cNvSpPr/>
            <p:nvPr/>
          </p:nvSpPr>
          <p:spPr>
            <a:xfrm>
              <a:off x="122423" y="2251647"/>
              <a:ext cx="7350588" cy="8057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EAFC7-D6DA-DD47-950A-BBFC82A857FF}"/>
                </a:ext>
              </a:extLst>
            </p:cNvPr>
            <p:cNvSpPr txBox="1"/>
            <p:nvPr/>
          </p:nvSpPr>
          <p:spPr>
            <a:xfrm>
              <a:off x="219977" y="2334332"/>
              <a:ext cx="7253033" cy="64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400"/>
                </a:spcBef>
                <a:spcAft>
                  <a:spcPts val="1200"/>
                </a:spcAft>
              </a:pPr>
              <a:r>
                <a:rPr lang="en-US" altLang="en-US" sz="3200" dirty="0"/>
                <a:t>After your Diagnostic, you'll get </a:t>
              </a:r>
              <a:r>
                <a:rPr lang="en-US" altLang="en-US" sz="3200" b="1" dirty="0"/>
                <a:t>new</a:t>
              </a:r>
              <a:r>
                <a:rPr lang="en-US" altLang="en-US" sz="3200" dirty="0"/>
                <a:t> </a:t>
              </a:r>
              <a:r>
                <a:rPr lang="en-US" altLang="en-US" sz="3200" b="1" dirty="0"/>
                <a:t>Lessons</a:t>
              </a:r>
              <a:r>
                <a:rPr lang="en-US" altLang="en-US" sz="3200" dirty="0"/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993A87-1B78-0D43-9A37-113E5F4CD4A1}"/>
              </a:ext>
            </a:extLst>
          </p:cNvPr>
          <p:cNvGrpSpPr/>
          <p:nvPr/>
        </p:nvGrpSpPr>
        <p:grpSpPr>
          <a:xfrm>
            <a:off x="982248" y="4741707"/>
            <a:ext cx="7821039" cy="1034552"/>
            <a:chOff x="122423" y="2251646"/>
            <a:chExt cx="7350588" cy="1132916"/>
          </a:xfrm>
          <a:solidFill>
            <a:schemeClr val="bg1">
              <a:lumMod val="85000"/>
            </a:schemeClr>
          </a:solidFill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ACF723E-4AE3-8548-A85C-83AAE4D67B6A}"/>
                </a:ext>
              </a:extLst>
            </p:cNvPr>
            <p:cNvSpPr/>
            <p:nvPr/>
          </p:nvSpPr>
          <p:spPr>
            <a:xfrm>
              <a:off x="122423" y="2251646"/>
              <a:ext cx="7350588" cy="113291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8B4110-AC46-0244-9FEC-7A3BD07F9B8A}"/>
                </a:ext>
              </a:extLst>
            </p:cNvPr>
            <p:cNvSpPr txBox="1"/>
            <p:nvPr/>
          </p:nvSpPr>
          <p:spPr>
            <a:xfrm>
              <a:off x="219977" y="2334332"/>
              <a:ext cx="7253033" cy="1050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8000"/>
                </a:lnSpc>
                <a:spcBef>
                  <a:spcPts val="2400"/>
                </a:spcBef>
                <a:spcAft>
                  <a:spcPts val="1200"/>
                </a:spcAft>
              </a:pPr>
              <a:r>
                <a:rPr lang="en-US" sz="3200" dirty="0"/>
                <a:t>If you try your best on the Diagnostic, online lessons will </a:t>
              </a:r>
              <a:r>
                <a:rPr lang="en-US" sz="3200" b="1" dirty="0"/>
                <a:t>match what you need to learn</a:t>
              </a:r>
              <a:r>
                <a:rPr lang="en-US" altLang="en-US" sz="3200" dirty="0"/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E7220D38-1E9C-7140-A674-2123D4765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09" y="1631974"/>
            <a:ext cx="86895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i="1" dirty="0" err="1"/>
              <a:t>i</a:t>
            </a:r>
            <a:r>
              <a:rPr lang="en-US" altLang="en-US" sz="2800" i="1" dirty="0"/>
              <a:t>-Ready </a:t>
            </a:r>
            <a:r>
              <a:rPr lang="en-US" altLang="en-US" sz="2800" dirty="0"/>
              <a:t>is</a:t>
            </a:r>
            <a:r>
              <a:rPr lang="en-US" altLang="en-US" sz="2800" i="1" dirty="0"/>
              <a:t> </a:t>
            </a:r>
            <a:r>
              <a:rPr lang="en-US" altLang="en-US" sz="2800" b="1" dirty="0"/>
              <a:t>adaptive</a:t>
            </a:r>
            <a:r>
              <a:rPr lang="en-US" altLang="en-US" sz="2800" dirty="0"/>
              <a:t>. This means the questions change based on your answers to earlier questions. You will see questions </a:t>
            </a:r>
            <a:r>
              <a:rPr lang="en-US" altLang="en-US" sz="2800" b="1" dirty="0"/>
              <a:t>you won’t know how to answer</a:t>
            </a:r>
            <a:r>
              <a:rPr lang="en-US" altLang="en-US" sz="2800" dirty="0"/>
              <a:t>.</a:t>
            </a:r>
            <a:r>
              <a:rPr lang="en-US" altLang="en-US" sz="2800" b="1" dirty="0"/>
              <a:t> That is okay! 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3712177-FCA6-BE4A-8C74-E1A304FDA8CE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E757B8-F49D-B949-979E-E54AA89D4DBE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How does the Diagnostic work?</a:t>
            </a:r>
            <a:endParaRPr lang="en-US" sz="4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B8DAED-FF33-4247-82B5-27A8096019B2}"/>
              </a:ext>
            </a:extLst>
          </p:cNvPr>
          <p:cNvSpPr/>
          <p:nvPr/>
        </p:nvSpPr>
        <p:spPr>
          <a:xfrm>
            <a:off x="288009" y="3417079"/>
            <a:ext cx="6585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/>
              <a:t>Some questions will be . . .</a:t>
            </a:r>
            <a:endParaRPr lang="en-US" sz="32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FBAD311-9E56-A847-AEF4-ADEFE0E439AE}"/>
              </a:ext>
            </a:extLst>
          </p:cNvPr>
          <p:cNvGrpSpPr/>
          <p:nvPr/>
        </p:nvGrpSpPr>
        <p:grpSpPr>
          <a:xfrm>
            <a:off x="218966" y="4578651"/>
            <a:ext cx="2707934" cy="2004711"/>
            <a:chOff x="218966" y="4578651"/>
            <a:chExt cx="2707934" cy="2004711"/>
          </a:xfrm>
        </p:grpSpPr>
        <p:pic>
          <p:nvPicPr>
            <p:cNvPr id="30" name="Picture 29" descr="A close up of a sign&#10;&#10;Description automatically generated">
              <a:extLst>
                <a:ext uri="{FF2B5EF4-FFF2-40B4-BE49-F238E27FC236}">
                  <a16:creationId xmlns:a16="http://schemas.microsoft.com/office/drawing/2014/main" id="{CA2A438F-5223-D046-88E5-7175A006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966" y="4578651"/>
              <a:ext cx="2707934" cy="200471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3497AAD-A025-F641-8E7E-2AEA6F58E2AA}"/>
                </a:ext>
              </a:extLst>
            </p:cNvPr>
            <p:cNvSpPr/>
            <p:nvPr/>
          </p:nvSpPr>
          <p:spPr>
            <a:xfrm>
              <a:off x="1442016" y="5897186"/>
              <a:ext cx="10581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>
                  <a:solidFill>
                    <a:schemeClr val="bg1"/>
                  </a:solidFill>
                </a:rPr>
                <a:t>Hard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671E62-F2AE-354D-9F35-D5D9CA7DFEA0}"/>
              </a:ext>
            </a:extLst>
          </p:cNvPr>
          <p:cNvGrpSpPr/>
          <p:nvPr/>
        </p:nvGrpSpPr>
        <p:grpSpPr>
          <a:xfrm>
            <a:off x="3375471" y="4578651"/>
            <a:ext cx="2718430" cy="2004711"/>
            <a:chOff x="3375471" y="4578651"/>
            <a:chExt cx="2718430" cy="2004711"/>
          </a:xfrm>
        </p:grpSpPr>
        <p:pic>
          <p:nvPicPr>
            <p:cNvPr id="32" name="Picture 31" descr="A close up of a sign&#10;&#10;Description automatically generated">
              <a:extLst>
                <a:ext uri="{FF2B5EF4-FFF2-40B4-BE49-F238E27FC236}">
                  <a16:creationId xmlns:a16="http://schemas.microsoft.com/office/drawing/2014/main" id="{7F1D04A0-FD02-7244-98C1-2ABEAB21A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5471" y="4578651"/>
              <a:ext cx="2718430" cy="2004711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34E8ED1-4A1E-2F45-BF3C-D512A187CD9E}"/>
                </a:ext>
              </a:extLst>
            </p:cNvPr>
            <p:cNvSpPr/>
            <p:nvPr/>
          </p:nvSpPr>
          <p:spPr>
            <a:xfrm>
              <a:off x="3861125" y="5897186"/>
              <a:ext cx="105811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>
                  <a:solidFill>
                    <a:schemeClr val="bg1"/>
                  </a:solidFill>
                </a:rPr>
                <a:t>Easy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AF52EA-9427-F941-827C-395354AFE5D8}"/>
              </a:ext>
            </a:extLst>
          </p:cNvPr>
          <p:cNvGrpSpPr/>
          <p:nvPr/>
        </p:nvGrpSpPr>
        <p:grpSpPr>
          <a:xfrm>
            <a:off x="6542472" y="4158817"/>
            <a:ext cx="2382561" cy="2424545"/>
            <a:chOff x="6542472" y="4158817"/>
            <a:chExt cx="2382561" cy="242454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D64F03E-78C1-DF48-9BE3-608AA87D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542472" y="4158817"/>
              <a:ext cx="2382561" cy="2424545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7D6734E-3FE5-A341-945B-2977A2326183}"/>
                </a:ext>
              </a:extLst>
            </p:cNvPr>
            <p:cNvSpPr/>
            <p:nvPr/>
          </p:nvSpPr>
          <p:spPr>
            <a:xfrm>
              <a:off x="6735443" y="5897186"/>
              <a:ext cx="19966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>
                  <a:solidFill>
                    <a:schemeClr val="bg1"/>
                  </a:solidFill>
                </a:rPr>
                <a:t>Just Right!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76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0AE3B33-1E68-8540-8BE7-70772F17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305"/>
            <a:ext cx="9144000" cy="6858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8518212-8351-A24B-BB2A-4D4B49752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69" y="1392305"/>
            <a:ext cx="8170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800" dirty="0"/>
              <a:t>You might see a question that looks like this.</a:t>
            </a:r>
            <a:endParaRPr lang="en-US" altLang="en-US" sz="2800" b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6F2B66F-19F0-8749-8D3D-FFE16C62DB7D}"/>
              </a:ext>
            </a:extLst>
          </p:cNvPr>
          <p:cNvSpPr/>
          <p:nvPr/>
        </p:nvSpPr>
        <p:spPr>
          <a:xfrm>
            <a:off x="-911013" y="29410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E3FECA-6CE9-A04F-9935-B35E7DB34C1D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/>
              <a:t>How does the Diagnostic work?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7797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E3D5460-7FEF-3D43-832B-63A072F501ED}"/>
              </a:ext>
            </a:extLst>
          </p:cNvPr>
          <p:cNvSpPr/>
          <p:nvPr/>
        </p:nvSpPr>
        <p:spPr>
          <a:xfrm>
            <a:off x="-752356" y="255888"/>
            <a:ext cx="10648709" cy="15195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760ED-C97F-384D-9932-D6DC8B4646F6}"/>
              </a:ext>
            </a:extLst>
          </p:cNvPr>
          <p:cNvSpPr/>
          <p:nvPr/>
        </p:nvSpPr>
        <p:spPr>
          <a:xfrm>
            <a:off x="331390" y="255888"/>
            <a:ext cx="84812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/>
              <a:t>Why is the Diagnostic really important now?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C0416-19CF-D645-AB20-B6C0DA7E51FA}"/>
              </a:ext>
            </a:extLst>
          </p:cNvPr>
          <p:cNvSpPr/>
          <p:nvPr/>
        </p:nvSpPr>
        <p:spPr>
          <a:xfrm>
            <a:off x="331390" y="1842941"/>
            <a:ext cx="902825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Aft>
                <a:spcPts val="0"/>
              </a:spcAft>
            </a:pPr>
            <a:r>
              <a:rPr lang="en-US" sz="3200" b="1" dirty="0"/>
              <a:t>This past spring, you were learning from home. </a:t>
            </a:r>
            <a:endParaRPr lang="en-US" altLang="en-US" sz="3200" b="1" dirty="0"/>
          </a:p>
        </p:txBody>
      </p:sp>
      <p:pic>
        <p:nvPicPr>
          <p:cNvPr id="24" name="Picture 2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14CE4479-1434-B340-835B-FBF99EB1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515" y="1903464"/>
            <a:ext cx="7222602" cy="54169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0466AC8-F789-A645-ACA9-3D08663E994C}"/>
              </a:ext>
            </a:extLst>
          </p:cNvPr>
          <p:cNvSpPr/>
          <p:nvPr/>
        </p:nvSpPr>
        <p:spPr>
          <a:xfrm>
            <a:off x="331390" y="3005243"/>
            <a:ext cx="36599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Doing your best on the Diagnostic now will help you and your teacher know what you learned while you were at home and what you are ready to learn.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C0416-19CF-D645-AB20-B6C0DA7E51FA}"/>
              </a:ext>
            </a:extLst>
          </p:cNvPr>
          <p:cNvSpPr/>
          <p:nvPr/>
        </p:nvSpPr>
        <p:spPr>
          <a:xfrm>
            <a:off x="5627374" y="2581492"/>
            <a:ext cx="31388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0"/>
              </a:spcAft>
            </a:pPr>
            <a:r>
              <a:rPr lang="en-US" altLang="en-US" sz="3200" b="1" dirty="0"/>
              <a:t>Try your best</a:t>
            </a:r>
            <a:r>
              <a:rPr lang="en-US" altLang="en-US" sz="3200" dirty="0"/>
              <a:t>. </a:t>
            </a:r>
            <a:br>
              <a:rPr lang="en-US" altLang="en-US" sz="3200" dirty="0"/>
            </a:br>
            <a:r>
              <a:rPr lang="en-US" altLang="en-US" sz="3200" b="1" dirty="0"/>
              <a:t>Do not rush</a:t>
            </a:r>
            <a:r>
              <a:rPr lang="en-US" altLang="en-US" sz="3200" dirty="0"/>
              <a:t>, but do not spend too much time on any one question.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D3533-7806-894E-AE65-39362CE9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2160" y="1630985"/>
            <a:ext cx="4455560" cy="4455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795F4F5-4871-B540-95A9-6BC2CB8D5821}"/>
              </a:ext>
            </a:extLst>
          </p:cNvPr>
          <p:cNvSpPr/>
          <p:nvPr/>
        </p:nvSpPr>
        <p:spPr>
          <a:xfrm>
            <a:off x="-821803" y="274638"/>
            <a:ext cx="10648709" cy="9176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65F98F-64C7-9245-B845-5C75C58F6E73}"/>
              </a:ext>
            </a:extLst>
          </p:cNvPr>
          <p:cNvSpPr/>
          <p:nvPr/>
        </p:nvSpPr>
        <p:spPr>
          <a:xfrm>
            <a:off x="652160" y="368222"/>
            <a:ext cx="8481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400" b="1" dirty="0">
                <a:latin typeface="+mn-lt"/>
              </a:rPr>
              <a:t>What should you do?</a:t>
            </a:r>
            <a:endParaRPr lang="en-US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50815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04140"/>
      </a:dk2>
      <a:lt2>
        <a:srgbClr val="EEECE1"/>
      </a:lt2>
      <a:accent1>
        <a:srgbClr val="17BFC7"/>
      </a:accent1>
      <a:accent2>
        <a:srgbClr val="FF751A"/>
      </a:accent2>
      <a:accent3>
        <a:srgbClr val="82D12B"/>
      </a:accent3>
      <a:accent4>
        <a:srgbClr val="69338A"/>
      </a:accent4>
      <a:accent5>
        <a:srgbClr val="005CB9"/>
      </a:accent5>
      <a:accent6>
        <a:srgbClr val="008F88"/>
      </a:accent6>
      <a:hlink>
        <a:srgbClr val="005CB9"/>
      </a:hlink>
      <a:folHlink>
        <a:srgbClr val="6938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04140"/>
      </a:dk2>
      <a:lt2>
        <a:srgbClr val="EEECE1"/>
      </a:lt2>
      <a:accent1>
        <a:srgbClr val="17BFC7"/>
      </a:accent1>
      <a:accent2>
        <a:srgbClr val="FF751A"/>
      </a:accent2>
      <a:accent3>
        <a:srgbClr val="82D12B"/>
      </a:accent3>
      <a:accent4>
        <a:srgbClr val="69338A"/>
      </a:accent4>
      <a:accent5>
        <a:srgbClr val="005CB9"/>
      </a:accent5>
      <a:accent6>
        <a:srgbClr val="008F88"/>
      </a:accent6>
      <a:hlink>
        <a:srgbClr val="005CB9"/>
      </a:hlink>
      <a:folHlink>
        <a:srgbClr val="6938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Custom 1">
      <a:dk1>
        <a:srgbClr val="000000"/>
      </a:dk1>
      <a:lt1>
        <a:srgbClr val="FFFFFF"/>
      </a:lt1>
      <a:dk2>
        <a:srgbClr val="404140"/>
      </a:dk2>
      <a:lt2>
        <a:srgbClr val="EEECE1"/>
      </a:lt2>
      <a:accent1>
        <a:srgbClr val="17BFC7"/>
      </a:accent1>
      <a:accent2>
        <a:srgbClr val="FF751A"/>
      </a:accent2>
      <a:accent3>
        <a:srgbClr val="82D12B"/>
      </a:accent3>
      <a:accent4>
        <a:srgbClr val="69338A"/>
      </a:accent4>
      <a:accent5>
        <a:srgbClr val="005CB9"/>
      </a:accent5>
      <a:accent6>
        <a:srgbClr val="008F88"/>
      </a:accent6>
      <a:hlink>
        <a:srgbClr val="005CB9"/>
      </a:hlink>
      <a:folHlink>
        <a:srgbClr val="6938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5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404140"/>
      </a:dk2>
      <a:lt2>
        <a:srgbClr val="EEECE1"/>
      </a:lt2>
      <a:accent1>
        <a:srgbClr val="17BFC7"/>
      </a:accent1>
      <a:accent2>
        <a:srgbClr val="FF751A"/>
      </a:accent2>
      <a:accent3>
        <a:srgbClr val="82D12B"/>
      </a:accent3>
      <a:accent4>
        <a:srgbClr val="69338A"/>
      </a:accent4>
      <a:accent5>
        <a:srgbClr val="005CB9"/>
      </a:accent5>
      <a:accent6>
        <a:srgbClr val="008F88"/>
      </a:accent6>
      <a:hlink>
        <a:srgbClr val="005CB9"/>
      </a:hlink>
      <a:folHlink>
        <a:srgbClr val="6938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6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404140"/>
      </a:dk2>
      <a:lt2>
        <a:srgbClr val="EEECE1"/>
      </a:lt2>
      <a:accent1>
        <a:srgbClr val="17BFC7"/>
      </a:accent1>
      <a:accent2>
        <a:srgbClr val="FF751A"/>
      </a:accent2>
      <a:accent3>
        <a:srgbClr val="82D12B"/>
      </a:accent3>
      <a:accent4>
        <a:srgbClr val="69338A"/>
      </a:accent4>
      <a:accent5>
        <a:srgbClr val="005CB9"/>
      </a:accent5>
      <a:accent6>
        <a:srgbClr val="008F88"/>
      </a:accent6>
      <a:hlink>
        <a:srgbClr val="005CB9"/>
      </a:hlink>
      <a:folHlink>
        <a:srgbClr val="6938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7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404140"/>
      </a:dk2>
      <a:lt2>
        <a:srgbClr val="EEECE1"/>
      </a:lt2>
      <a:accent1>
        <a:srgbClr val="17BFC7"/>
      </a:accent1>
      <a:accent2>
        <a:srgbClr val="FF751A"/>
      </a:accent2>
      <a:accent3>
        <a:srgbClr val="82D12B"/>
      </a:accent3>
      <a:accent4>
        <a:srgbClr val="69338A"/>
      </a:accent4>
      <a:accent5>
        <a:srgbClr val="005CB9"/>
      </a:accent5>
      <a:accent6>
        <a:srgbClr val="008F88"/>
      </a:accent6>
      <a:hlink>
        <a:srgbClr val="005CB9"/>
      </a:hlink>
      <a:folHlink>
        <a:srgbClr val="6938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8.xml><?xml version="1.0" encoding="utf-8"?>
<a:theme xmlns:a="http://schemas.openxmlformats.org/drawingml/2006/main" name="6_Office Theme">
  <a:themeElements>
    <a:clrScheme name="Custom 1">
      <a:dk1>
        <a:srgbClr val="000000"/>
      </a:dk1>
      <a:lt1>
        <a:srgbClr val="FFFFFF"/>
      </a:lt1>
      <a:dk2>
        <a:srgbClr val="404140"/>
      </a:dk2>
      <a:lt2>
        <a:srgbClr val="EEECE1"/>
      </a:lt2>
      <a:accent1>
        <a:srgbClr val="17BFC7"/>
      </a:accent1>
      <a:accent2>
        <a:srgbClr val="FF751A"/>
      </a:accent2>
      <a:accent3>
        <a:srgbClr val="82D12B"/>
      </a:accent3>
      <a:accent4>
        <a:srgbClr val="69338A"/>
      </a:accent4>
      <a:accent5>
        <a:srgbClr val="005CB9"/>
      </a:accent5>
      <a:accent6>
        <a:srgbClr val="008F88"/>
      </a:accent6>
      <a:hlink>
        <a:srgbClr val="005CB9"/>
      </a:hlink>
      <a:folHlink>
        <a:srgbClr val="6938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-internal-presentation-template-standard-width-2017" id="{B50D8146-EFF6-B641-883E-7711BD749DD8}" vid="{E6047AA3-6A15-1C44-BABB-BC13F4D74765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22858</TotalTime>
  <Words>677</Words>
  <Application>Microsoft Office PowerPoint</Application>
  <PresentationFormat>On-screen Show (4:3)</PresentationFormat>
  <Paragraphs>121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.AppleSystemUIFont</vt:lpstr>
      <vt:lpstr>Arial</vt:lpstr>
      <vt:lpstr>Calibri</vt:lpstr>
      <vt:lpstr>Calibri Light</vt:lpstr>
      <vt:lpstr>1_Office Theme</vt:lpstr>
      <vt:lpstr>2_Office Theme</vt:lpstr>
      <vt:lpstr>Custom Design</vt:lpstr>
      <vt:lpstr>7_Office Theme</vt:lpstr>
      <vt:lpstr>3_Office Theme</vt:lpstr>
      <vt:lpstr>4_Office Theme</vt:lpstr>
      <vt:lpstr>5_Office Theme</vt:lpstr>
      <vt:lpstr>6_Office Theme</vt:lpstr>
      <vt:lpstr>Get Pumped Up for Success!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Will Rock It!</vt:lpstr>
      <vt:lpstr>PowerPoint Presentation</vt:lpstr>
      <vt:lpstr>PowerPoint Presentation</vt:lpstr>
      <vt:lpstr>PowerPoint Presentation</vt:lpstr>
      <vt:lpstr>PowerPoint Presentation</vt:lpstr>
    </vt:vector>
  </TitlesOfParts>
  <Company>Curriculum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Blinn</dc:creator>
  <cp:lastModifiedBy>LOREN K CRADDOCK</cp:lastModifiedBy>
  <cp:revision>1091</cp:revision>
  <dcterms:created xsi:type="dcterms:W3CDTF">2016-11-16T18:50:32Z</dcterms:created>
  <dcterms:modified xsi:type="dcterms:W3CDTF">2020-08-29T13:48:27Z</dcterms:modified>
</cp:coreProperties>
</file>